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activeX/activeX2.xml" ContentType="application/vnd.ms-office.activeX+xml"/>
  <Override PartName="/ppt/activeX/activeX3.xml" ContentType="application/vnd.ms-office.activeX+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Override PartName="/ppt/activeX/activeX1.xml" ContentType="application/vnd.ms-office.activeX+xml"/>
  <Default Extension="rels" ContentType="application/vnd.openxmlformats-package.relationships+xml"/>
  <Default Extension="xml" ContentType="application/xml"/>
  <Override PartName="/ppt/presentation.xml" ContentType="application/vnd.openxmlformats-officedocument.presentationml.presentation.main+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Lst>
  <p:sldSz cx="10160000" cy="12776200"/>
  <p:notesSz cx="6858000" cy="9144000"/>
  <p:embeddedFontLst>
    <p:embeddedFont>
      <p:font typeface="Calibri" pitchFamily="34" charset="0"/>
      <p:regular r:id="rId9"/>
      <p:bold r:id="rId10"/>
      <p:italic r:id="rId11"/>
      <p:boldItalic r:id="rId1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viewProps" Target="viewProps.xml"/></Relationships>
</file>

<file path=ppt/activeX/activeX1.xml><?xml version="1.0" encoding="utf-8"?>
<ax:ocx xmlns:ax="http://schemas.microsoft.com/office/2006/activeX" xmlns:r="http://schemas.openxmlformats.org/officeDocument/2006/relationships" ax:classid="{D27CDB6E-AE6D-11CF-96B8-444553540000}" ax:persistence="persistPropertyBag">
  <ax:ocxPr ax:name="_cx" ax:value="24571"/>
  <ax:ocxPr ax:name="_cy" ax:value="17908"/>
  <ax:ocxPr ax:name="FlashVars" ax:value=""/>
  <ax:ocxPr ax:name="Movie" ax:value="C:\Users\user\AppData\Local\Temp\SMART Technologies\SMART Notebook\NotebookCrashRecovery\Notebook\flash\flash\Blue_Image_Table.swf"/>
  <ax:ocxPr ax:name="Src" ax:value="C:\Users\user\AppData\Local\Temp\SMART Technologies\SMART Notebook\NotebookCrashRecovery\Notebook\flash\flash\Blue_Image_Table.swf"/>
  <ax:ocxPr ax:name="WMode" ax:value="Window"/>
  <ax:ocxPr ax:name="Play" ax:value="-1"/>
  <ax:ocxPr ax:name="Loop" ax:value="-1"/>
  <ax:ocxPr ax:name="Quality" ax:value="High"/>
  <ax:ocxPr ax:name="SAlign" ax:value=""/>
  <ax:ocxPr ax:name="Menu" ax:value="-1"/>
  <ax:ocxPr ax:name="Base" ax:value=""/>
  <ax:ocxPr ax:name="AllowScriptAccess" ax:value=""/>
  <ax:ocxPr ax:name="Scale" ax:value="ShowAll"/>
  <ax:ocxPr ax:name="DeviceFont" ax:value="0"/>
  <ax:ocxPr ax:name="EmbedMovie" ax:value="-1"/>
  <ax:ocxPr ax:name="BGColor" ax:value=""/>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2.xml><?xml version="1.0" encoding="utf-8"?>
<ax:ocx xmlns:ax="http://schemas.microsoft.com/office/2006/activeX" xmlns:r="http://schemas.openxmlformats.org/officeDocument/2006/relationships" ax:classid="{D27CDB6E-AE6D-11CF-96B8-444553540000}" ax:persistence="persistPropertyBag">
  <ax:ocxPr ax:name="_cx" ax:value="25449"/>
  <ax:ocxPr ax:name="_cy" ax:value="18556"/>
  <ax:ocxPr ax:name="FlashVars" ax:value=""/>
  <ax:ocxPr ax:name="Movie" ax:value="C:\Users\user\AppData\Local\Temp\SMART Technologies\SMART Notebook\NotebookCrashRecovery\Notebook\flash\flash211\boxes3.swf"/>
  <ax:ocxPr ax:name="Src" ax:value="C:\Users\user\AppData\Local\Temp\SMART Technologies\SMART Notebook\NotebookCrashRecovery\Notebook\flash\flash211\boxes3.swf"/>
  <ax:ocxPr ax:name="WMode" ax:value="Window"/>
  <ax:ocxPr ax:name="Play" ax:value="-1"/>
  <ax:ocxPr ax:name="Loop" ax:value="-1"/>
  <ax:ocxPr ax:name="Quality" ax:value="High"/>
  <ax:ocxPr ax:name="SAlign" ax:value=""/>
  <ax:ocxPr ax:name="Menu" ax:value="-1"/>
  <ax:ocxPr ax:name="Base" ax:value=""/>
  <ax:ocxPr ax:name="AllowScriptAccess" ax:value=""/>
  <ax:ocxPr ax:name="Scale" ax:value="ShowAll"/>
  <ax:ocxPr ax:name="DeviceFont" ax:value="0"/>
  <ax:ocxPr ax:name="EmbedMovie" ax:value="-1"/>
  <ax:ocxPr ax:name="BGColor" ax:value=""/>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3.xml><?xml version="1.0" encoding="utf-8"?>
<ax:ocx xmlns:ax="http://schemas.microsoft.com/office/2006/activeX" xmlns:r="http://schemas.openxmlformats.org/officeDocument/2006/relationships" ax:classid="{D27CDB6E-AE6D-11CF-96B8-444553540000}" ax:persistence="persistPropertyBag">
  <ax:ocxPr ax:name="_cx" ax:value="27570"/>
  <ax:ocxPr ax:name="_cy" ax:value="19619"/>
  <ax:ocxPr ax:name="FlashVars" ax:value=""/>
  <ax:ocxPr ax:name="Movie" ax:value="C:\Users\user\AppData\Local\Temp\SMART Technologies\SMART Notebook\NotebookCrashRecovery\Notebook\flash\flash8\Orange Table.swf"/>
  <ax:ocxPr ax:name="Src" ax:value="C:\Users\user\AppData\Local\Temp\SMART Technologies\SMART Notebook\NotebookCrashRecovery\Notebook\flash\flash8\Orange Table.swf"/>
  <ax:ocxPr ax:name="WMode" ax:value="Window"/>
  <ax:ocxPr ax:name="Play" ax:value="-1"/>
  <ax:ocxPr ax:name="Loop" ax:value="-1"/>
  <ax:ocxPr ax:name="Quality" ax:value="High"/>
  <ax:ocxPr ax:name="SAlign" ax:value=""/>
  <ax:ocxPr ax:name="Menu" ax:value="-1"/>
  <ax:ocxPr ax:name="Base" ax:value=""/>
  <ax:ocxPr ax:name="AllowScriptAccess" ax:value=""/>
  <ax:ocxPr ax:name="Scale" ax:value="ShowAll"/>
  <ax:ocxPr ax:name="DeviceFont" ax:value="0"/>
  <ax:ocxPr ax:name="EmbedMovie" ax:value="-1"/>
  <ax:ocxPr ax:name="BGColor" ax:value=""/>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968906"/>
            <a:ext cx="8636000" cy="2738602"/>
          </a:xfrm>
        </p:spPr>
        <p:txBody>
          <a:bodyPr/>
          <a:lstStyle/>
          <a:p>
            <a:r>
              <a:rPr lang="en-US" smtClean="0"/>
              <a:t>Click to edit Master title style</a:t>
            </a:r>
            <a:endParaRPr lang="en-AU"/>
          </a:p>
        </p:txBody>
      </p:sp>
      <p:sp>
        <p:nvSpPr>
          <p:cNvPr id="3" name="Subtitle 2"/>
          <p:cNvSpPr>
            <a:spLocks noGrp="1"/>
          </p:cNvSpPr>
          <p:nvPr>
            <p:ph type="subTitle" idx="1"/>
          </p:nvPr>
        </p:nvSpPr>
        <p:spPr>
          <a:xfrm>
            <a:off x="1524000" y="7239847"/>
            <a:ext cx="7112000" cy="3265029"/>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C7562B6A-A548-4D41-9596-329B93011AE0}" type="datetimeFigureOut">
              <a:rPr lang="en-US" smtClean="0"/>
              <a:t>12/14/2009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BE377E7-B536-4F2C-814D-AFC3D7DBEDD0}"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7562B6A-A548-4D41-9596-329B93011AE0}" type="datetimeFigureOut">
              <a:rPr lang="en-US" smtClean="0"/>
              <a:t>12/14/2009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BE377E7-B536-4F2C-814D-AFC3D7DBEDD0}"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6000" y="511643"/>
            <a:ext cx="2286000" cy="10901174"/>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508001" y="511643"/>
            <a:ext cx="6688667" cy="1090117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7562B6A-A548-4D41-9596-329B93011AE0}" type="datetimeFigureOut">
              <a:rPr lang="en-US" smtClean="0"/>
              <a:t>12/14/2009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BE377E7-B536-4F2C-814D-AFC3D7DBEDD0}"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C7562B6A-A548-4D41-9596-329B93011AE0}" type="datetimeFigureOut">
              <a:rPr lang="en-US" smtClean="0"/>
              <a:t>12/14/2009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BE377E7-B536-4F2C-814D-AFC3D7DBEDD0}"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2570" y="8209894"/>
            <a:ext cx="8636000" cy="253749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802570" y="5415100"/>
            <a:ext cx="8636000" cy="279479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562B6A-A548-4D41-9596-329B93011AE0}" type="datetimeFigureOut">
              <a:rPr lang="en-US" smtClean="0"/>
              <a:t>12/14/2009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3BE377E7-B536-4F2C-814D-AFC3D7DBEDD0}" type="slidenum">
              <a:rPr lang="en-AU" smtClean="0"/>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508000" y="2981116"/>
            <a:ext cx="4487333" cy="84317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5164667" y="2981116"/>
            <a:ext cx="4487333" cy="84317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C7562B6A-A548-4D41-9596-329B93011AE0}" type="datetimeFigureOut">
              <a:rPr lang="en-US" smtClean="0"/>
              <a:t>12/14/2009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BE377E7-B536-4F2C-814D-AFC3D7DBEDD0}" type="slidenum">
              <a:rPr lang="en-AU" smtClean="0"/>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508000" y="2859859"/>
            <a:ext cx="4489098" cy="119185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000" y="4051712"/>
            <a:ext cx="4489098" cy="73611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5161141" y="2859859"/>
            <a:ext cx="4490861" cy="119185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61141" y="4051712"/>
            <a:ext cx="4490861" cy="73611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C7562B6A-A548-4D41-9596-329B93011AE0}" type="datetimeFigureOut">
              <a:rPr lang="en-US" smtClean="0"/>
              <a:t>12/14/2009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3BE377E7-B536-4F2C-814D-AFC3D7DBEDD0}" type="slidenum">
              <a:rPr lang="en-AU" smtClean="0"/>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C7562B6A-A548-4D41-9596-329B93011AE0}" type="datetimeFigureOut">
              <a:rPr lang="en-US" smtClean="0"/>
              <a:t>12/14/2009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3BE377E7-B536-4F2C-814D-AFC3D7DBEDD0}"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562B6A-A548-4D41-9596-329B93011AE0}" type="datetimeFigureOut">
              <a:rPr lang="en-US" smtClean="0"/>
              <a:t>12/14/2009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3BE377E7-B536-4F2C-814D-AFC3D7DBEDD0}"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508682"/>
            <a:ext cx="3342570" cy="2164856"/>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972278" y="508685"/>
            <a:ext cx="5679722" cy="109041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508001" y="2673541"/>
            <a:ext cx="3342570" cy="873927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562B6A-A548-4D41-9596-329B93011AE0}" type="datetimeFigureOut">
              <a:rPr lang="en-US" smtClean="0"/>
              <a:t>12/14/2009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BE377E7-B536-4F2C-814D-AFC3D7DBEDD0}" type="slidenum">
              <a:rPr lang="en-AU" smtClean="0"/>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91431" y="8943340"/>
            <a:ext cx="6096000" cy="1055812"/>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991431" y="1141577"/>
            <a:ext cx="6096000" cy="766572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991431" y="9999152"/>
            <a:ext cx="6096000" cy="149942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562B6A-A548-4D41-9596-329B93011AE0}" type="datetimeFigureOut">
              <a:rPr lang="en-US" smtClean="0"/>
              <a:t>12/14/2009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3BE377E7-B536-4F2C-814D-AFC3D7DBEDD0}" type="slidenum">
              <a:rPr lang="en-AU" smtClean="0"/>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8000" y="511640"/>
            <a:ext cx="9144000" cy="2129367"/>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508000" y="2981116"/>
            <a:ext cx="9144000" cy="84317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508001" y="11841648"/>
            <a:ext cx="2370667" cy="680214"/>
          </a:xfrm>
          <a:prstGeom prst="rect">
            <a:avLst/>
          </a:prstGeom>
        </p:spPr>
        <p:txBody>
          <a:bodyPr vert="horz" lIns="91440" tIns="45720" rIns="91440" bIns="45720" rtlCol="0" anchor="ctr"/>
          <a:lstStyle>
            <a:lvl1pPr algn="l">
              <a:defRPr sz="1200">
                <a:solidFill>
                  <a:schemeClr val="tx1">
                    <a:tint val="75000"/>
                  </a:schemeClr>
                </a:solidFill>
              </a:defRPr>
            </a:lvl1pPr>
          </a:lstStyle>
          <a:p>
            <a:fld id="{C7562B6A-A548-4D41-9596-329B93011AE0}" type="datetimeFigureOut">
              <a:rPr lang="en-US" smtClean="0"/>
              <a:t>12/14/2009</a:t>
            </a:fld>
            <a:endParaRPr lang="en-AU"/>
          </a:p>
        </p:txBody>
      </p:sp>
      <p:sp>
        <p:nvSpPr>
          <p:cNvPr id="5" name="Footer Placeholder 4"/>
          <p:cNvSpPr>
            <a:spLocks noGrp="1"/>
          </p:cNvSpPr>
          <p:nvPr>
            <p:ph type="ftr" sz="quarter" idx="3"/>
          </p:nvPr>
        </p:nvSpPr>
        <p:spPr>
          <a:xfrm>
            <a:off x="3471335" y="11841648"/>
            <a:ext cx="3217333" cy="68021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7281334" y="11841648"/>
            <a:ext cx="2370667" cy="680214"/>
          </a:xfrm>
          <a:prstGeom prst="rect">
            <a:avLst/>
          </a:prstGeom>
        </p:spPr>
        <p:txBody>
          <a:bodyPr vert="horz" lIns="91440" tIns="45720" rIns="91440" bIns="45720" rtlCol="0" anchor="ctr"/>
          <a:lstStyle>
            <a:lvl1pPr algn="r">
              <a:defRPr sz="1200">
                <a:solidFill>
                  <a:schemeClr val="tx1">
                    <a:tint val="75000"/>
                  </a:schemeClr>
                </a:solidFill>
              </a:defRPr>
            </a:lvl1pPr>
          </a:lstStyle>
          <a:p>
            <a:fld id="{3BE377E7-B536-4F2C-814D-AFC3D7DBEDD0}"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Layout" Target="../slideLayouts/slideLayout7.xml"/><Relationship Id="rId7" Type="http://schemas.openxmlformats.org/officeDocument/2006/relationships/image" Target="../media/image10.jpeg"/><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0" y="228600"/>
            <a:ext cx="10541000" cy="12834283"/>
          </a:xfrm>
          <a:prstGeom prst="rect">
            <a:avLst/>
          </a:prstGeom>
          <a:noFill/>
        </p:spPr>
        <p:txBody>
          <a:bodyPr vert="horz" rtlCol="0">
            <a:spAutoFit/>
          </a:bodyPr>
          <a:lstStyle/>
          <a:p>
            <a:r>
              <a:rPr lang="en-AU" sz="1500" smtClean="0">
                <a:solidFill>
                  <a:srgbClr val="000000"/>
                </a:solidFill>
                <a:latin typeface="Times New Roman - 16"/>
              </a:rPr>
              <a:t>February 10th, 2009</a:t>
            </a:r>
          </a:p>
          <a:p>
            <a:r>
              <a:rPr lang="en-AU" sz="1500" smtClean="0">
                <a:solidFill>
                  <a:srgbClr val="000000"/>
                </a:solidFill>
                <a:latin typeface="Times New Roman - 16"/>
              </a:rPr>
              <a:t>“</a:t>
            </a:r>
            <a:r>
              <a:rPr lang="en-AU" sz="2300" b="1" smtClean="0">
                <a:solidFill>
                  <a:srgbClr val="000000"/>
                </a:solidFill>
                <a:latin typeface="Times New Roman - 24"/>
              </a:rPr>
              <a:t>Dilemma of Australian bushfires: Defend homes or outrun the flames”.</a:t>
            </a:r>
          </a:p>
          <a:p>
            <a:r>
              <a:rPr lang="en-AU" sz="2300" b="1" smtClean="0">
                <a:solidFill>
                  <a:srgbClr val="000000"/>
                </a:solidFill>
                <a:latin typeface="Times New Roman - 24"/>
              </a:rPr>
              <a:t>T</a:t>
            </a:r>
            <a:r>
              <a:rPr lang="en-AU" sz="1500" smtClean="0">
                <a:solidFill>
                  <a:srgbClr val="000000"/>
                </a:solidFill>
                <a:latin typeface="Times New Roman - 16"/>
              </a:rPr>
              <a:t>ags: Environment, Global News, Global News Blog, breaking news, climate change, farmland, global warming</a:t>
            </a:r>
          </a:p>
          <a:p>
            <a:r>
              <a:rPr lang="en-AU" sz="1500" smtClean="0">
                <a:solidFill>
                  <a:srgbClr val="000000"/>
                </a:solidFill>
                <a:latin typeface="Times New Roman - 16"/>
              </a:rPr>
              <a:t>       </a:t>
            </a:r>
          </a:p>
          <a:p>
            <a:r>
              <a:rPr lang="en-AU" sz="1500" smtClean="0">
                <a:solidFill>
                  <a:srgbClr val="000000"/>
                </a:solidFill>
                <a:latin typeface="Times New Roman - 16"/>
              </a:rPr>
              <a:t> </a:t>
            </a:r>
            <a:r>
              <a:rPr lang="en-AU" sz="1500" i="1" smtClean="0">
                <a:solidFill>
                  <a:srgbClr val="000000"/>
                </a:solidFill>
                <a:latin typeface="Times New Roman - 16"/>
              </a:rPr>
              <a:t>   </a:t>
            </a:r>
            <a:r>
              <a:rPr lang="en-AU" sz="1500" b="1" smtClean="0">
                <a:solidFill>
                  <a:srgbClr val="000000"/>
                </a:solidFill>
                <a:latin typeface="Times New Roman - 16"/>
              </a:rPr>
              <a:t>By Mark Bendeich</a:t>
            </a:r>
          </a:p>
          <a:p>
            <a:r>
              <a:rPr lang="en-AU" sz="1500" b="1" smtClean="0">
                <a:solidFill>
                  <a:srgbClr val="000000"/>
                </a:solidFill>
                <a:latin typeface="Times New Roman - 16"/>
              </a:rPr>
              <a:t> </a:t>
            </a:r>
            <a:r>
              <a:rPr lang="en-AU" sz="1500" i="1" smtClean="0">
                <a:solidFill>
                  <a:srgbClr val="000000"/>
                </a:solidFill>
                <a:latin typeface="Times New Roman - 16"/>
              </a:rPr>
              <a:t>   </a:t>
            </a:r>
            <a:r>
              <a:rPr lang="en-AU" sz="1500" smtClean="0">
                <a:solidFill>
                  <a:srgbClr val="000000"/>
                </a:solidFill>
                <a:latin typeface="Times New Roman - 16"/>
              </a:rPr>
              <a:t>No matter how clever we become at predicting disasters, or how quickly we can respond to them, your last and best defence against an Australian bushfire could still turn out to be a good plan and plenty of courage to stick with it.</a:t>
            </a:r>
          </a:p>
          <a:p>
            <a:r>
              <a:rPr lang="en-AU" sz="1500" smtClean="0">
                <a:solidFill>
                  <a:srgbClr val="000000"/>
                </a:solidFill>
                <a:latin typeface="Times New Roman - 16"/>
              </a:rPr>
              <a:t>   Anyone who has lived through a wild fire will understand why many Australian victims ignored advice at the weekend and tried to flee rather than stay with their homes as many had planned.  At least 173  people have been confirmed killed in the fires, although the Australian newspaper said the toll may reach 230.</a:t>
            </a:r>
          </a:p>
          <a:p>
            <a:r>
              <a:rPr lang="en-AU" sz="1500" smtClean="0">
                <a:solidFill>
                  <a:srgbClr val="000000"/>
                </a:solidFill>
                <a:latin typeface="Times New Roman - 16"/>
              </a:rPr>
              <a:t>     Bushfires don’t sneak up on you. They hurtle over the horizon like express trains from hell, throwing up mountains of smoke, blotting out the sun and driving waves of wildlife ahead of them.</a:t>
            </a:r>
          </a:p>
          <a:p>
            <a:r>
              <a:rPr lang="en-AU" sz="1500" smtClean="0">
                <a:solidFill>
                  <a:srgbClr val="000000"/>
                </a:solidFill>
                <a:latin typeface="Times New Roman - 16"/>
              </a:rPr>
              <a:t>     Birds fall from the sky, deadly snakes race past your feet and kangaroos appear from nowhere, some badly burnt and all of them bounding at full speed away from the smoke and heat. </a:t>
            </a:r>
          </a:p>
          <a:p>
            <a:endParaRPr lang="en-AU" sz="1500" smtClean="0">
              <a:solidFill>
                <a:srgbClr val="000000"/>
              </a:solidFill>
              <a:latin typeface="Times New Roman - 16"/>
            </a:endParaRPr>
          </a:p>
          <a:p>
            <a:r>
              <a:rPr lang="en-AU" sz="1500" smtClean="0">
                <a:solidFill>
                  <a:srgbClr val="000000"/>
                </a:solidFill>
                <a:latin typeface="Times New Roman - 16"/>
              </a:rPr>
              <a:t>     And then the front of the fire arrives, introduced by a terrifying roar, a deafening mixture of other-worldly howls and screams that would drown out the sound of a jumbo-jet taking off.</a:t>
            </a:r>
          </a:p>
          <a:p>
            <a:r>
              <a:rPr lang="en-AU" sz="1500" smtClean="0">
                <a:solidFill>
                  <a:srgbClr val="000000"/>
                </a:solidFill>
                <a:latin typeface="Times New Roman - 16"/>
              </a:rPr>
              <a:t>     Embers rain down from the sky, which glows orange and grey, and the heat sucks the moisture from your eyes and makes it hard to breath. The flames then bear down and you have a terrible choice: try and escape in your car or take refuge in your house.</a:t>
            </a:r>
          </a:p>
          <a:p>
            <a:r>
              <a:rPr lang="en-AU" sz="1500" smtClean="0">
                <a:solidFill>
                  <a:srgbClr val="000000"/>
                </a:solidFill>
                <a:latin typeface="Times New Roman - 16"/>
              </a:rPr>
              <a:t> </a:t>
            </a:r>
          </a:p>
          <a:p>
            <a:r>
              <a:rPr lang="en-AU" sz="1500" smtClean="0">
                <a:solidFill>
                  <a:srgbClr val="000000"/>
                </a:solidFill>
                <a:latin typeface="Times New Roman - 16"/>
              </a:rPr>
              <a:t>     Not surprisingly, a lot of people caught in the country’s deadliest bushfires tried to escape. Tragically, many died.</a:t>
            </a:r>
          </a:p>
          <a:p>
            <a:r>
              <a:rPr lang="en-AU" sz="1500" smtClean="0">
                <a:solidFill>
                  <a:srgbClr val="000000"/>
                </a:solidFill>
                <a:latin typeface="Times New Roman - 16"/>
              </a:rPr>
              <a:t>    Bushfire experts insist, even as the death toll climbs past 170, that you should stay inside and keep trying to defend your home, as pitiful as those efforts might seem. </a:t>
            </a:r>
          </a:p>
          <a:p>
            <a:r>
              <a:rPr lang="en-AU" sz="1500" smtClean="0">
                <a:solidFill>
                  <a:srgbClr val="000000"/>
                </a:solidFill>
                <a:latin typeface="Times New Roman - 16"/>
              </a:rPr>
              <a:t>     After more than 20 years, I remember well the last bushfire I covered as a journalist at close quarters.  At the time, before journalists had to undergo fire training and be accredited to go near a bushfire zone. I was watching an elderly woman throw buckets of water at burning embers as they fell like missiles around her rural home outside Canberra.</a:t>
            </a:r>
          </a:p>
          <a:p>
            <a:r>
              <a:rPr lang="en-AU" sz="1500" smtClean="0">
                <a:solidFill>
                  <a:srgbClr val="000000"/>
                </a:solidFill>
                <a:latin typeface="Times New Roman - 16"/>
              </a:rPr>
              <a:t>    That’s when the fire front reared up close by and I panicked. </a:t>
            </a:r>
          </a:p>
          <a:p>
            <a:r>
              <a:rPr lang="en-AU" sz="1500" smtClean="0">
                <a:solidFill>
                  <a:srgbClr val="000000"/>
                </a:solidFill>
                <a:latin typeface="Times New Roman - 16"/>
              </a:rPr>
              <a:t>    I ran for the car by the roadside, realising as I reached it that my colleague, a photographer, was not there. He had failed to react in time, deceived by the tunnel vision that comes with looking down a camera lens. Suddenly aware of the peril, he sprinted to the car, chased by smoke and flame, and we tore off. </a:t>
            </a:r>
          </a:p>
          <a:p>
            <a:r>
              <a:rPr lang="en-AU" sz="1500" smtClean="0">
                <a:solidFill>
                  <a:srgbClr val="000000"/>
                </a:solidFill>
                <a:latin typeface="Times New Roman - 16"/>
              </a:rPr>
              <a:t>    We got out of there in the nick of time. </a:t>
            </a:r>
          </a:p>
          <a:p>
            <a:endParaRPr lang="en-AU" sz="1500" smtClean="0">
              <a:solidFill>
                <a:srgbClr val="000000"/>
              </a:solidFill>
              <a:latin typeface="Times New Roman - 16"/>
            </a:endParaRPr>
          </a:p>
          <a:p>
            <a:r>
              <a:rPr lang="en-AU" sz="1500" smtClean="0">
                <a:solidFill>
                  <a:srgbClr val="000000"/>
                </a:solidFill>
                <a:latin typeface="Times New Roman - 16"/>
              </a:rPr>
              <a:t>    Now, as I cover this disaster, this time at a safe distance, I realise the old woman who had been tossing thimble-fulls of water at the feet of an inferno was actually doing what all rural folk are now trained to do: don’t panic, prepare your property well and defend your home to the last.</a:t>
            </a:r>
          </a:p>
          <a:p>
            <a:r>
              <a:rPr lang="en-AU" sz="1500" smtClean="0">
                <a:solidFill>
                  <a:srgbClr val="000000"/>
                </a:solidFill>
                <a:latin typeface="Times New Roman - 16"/>
              </a:rPr>
              <a:t>          As we fled, she went inside her house and both she and her house survived. The real miracle, according to the current orthodoxy of bushfire safety, is that we survived.</a:t>
            </a:r>
          </a:p>
          <a:p>
            <a:r>
              <a:rPr lang="en-AU" sz="1500" smtClean="0">
                <a:solidFill>
                  <a:srgbClr val="000000"/>
                </a:solidFill>
                <a:latin typeface="Times New Roman - 16"/>
              </a:rPr>
              <a:t>     So why did so many people die in the latest fires, when two decades of fire-safety education told them to either evacuate at the first sign of danger or stay and fight to the end?</a:t>
            </a:r>
          </a:p>
          <a:p>
            <a:r>
              <a:rPr lang="en-AU" sz="1500" smtClean="0">
                <a:solidFill>
                  <a:srgbClr val="000000"/>
                </a:solidFill>
                <a:latin typeface="Times New Roman - 16"/>
              </a:rPr>
              <a:t>     Some politicians and residents believe these bushfires were so intense that staying and defending homes was not an option. Victoria state premier John Brumby, after seeing first-hand the sea of destruction, wondered aloud if the policy of “leave early or stay and defend” was realistic in such an extreme case.</a:t>
            </a:r>
          </a:p>
          <a:p>
            <a:r>
              <a:rPr lang="en-AU" sz="1500" smtClean="0">
                <a:solidFill>
                  <a:srgbClr val="000000"/>
                </a:solidFill>
                <a:latin typeface="Times New Roman - 16"/>
              </a:rPr>
              <a:t>     “There were many people who had done all of the preparations, had the best fire plans in the world and tragically it didn’t save them,” he was quoted as saying in the Sydney Morning Herald </a:t>
            </a:r>
          </a:p>
          <a:p>
            <a:r>
              <a:rPr lang="en-AU" sz="1500" smtClean="0">
                <a:solidFill>
                  <a:srgbClr val="000000"/>
                </a:solidFill>
                <a:latin typeface="Times New Roman - 16"/>
              </a:rPr>
              <a:t>     Bushfire experts are still not swayed, including “fire-behaviour specialist” Kevin Tolhurst who, while admitting there is no guarantee of survival in such extreme disasters, says the option of evacuating entire towns as fires race erratically across the landscape is no alternative to staying put.</a:t>
            </a:r>
          </a:p>
          <a:p>
            <a:r>
              <a:rPr lang="en-AU" sz="1500" smtClean="0">
                <a:solidFill>
                  <a:srgbClr val="000000"/>
                </a:solidFill>
                <a:latin typeface="Times New Roman - 16"/>
              </a:rPr>
              <a:t>     ”There’s no way you could have evacuated all of the people, even if you had had almost unlimited resources,” he said. “I think the general policy and direction is right, but I think we need to make sure it works better.”</a:t>
            </a:r>
          </a:p>
          <a:p>
            <a:r>
              <a:rPr lang="en-AU" sz="1500" smtClean="0">
                <a:solidFill>
                  <a:srgbClr val="000000"/>
                </a:solidFill>
                <a:latin typeface="Times New Roman - 16"/>
              </a:rPr>
              <a:t>     Right now, police are looking for arsonists suspected of lighting some of the fires and survivors are grieving, not debating fire safety or the question of global warming.</a:t>
            </a:r>
          </a:p>
          <a:p>
            <a:r>
              <a:rPr lang="en-AU" sz="1500" smtClean="0">
                <a:solidFill>
                  <a:srgbClr val="000000"/>
                </a:solidFill>
                <a:latin typeface="Times New Roman - 16"/>
              </a:rPr>
              <a:t>     But as more city-dwellers shift to the countryside where housing is cheaper and the views are splendid, the question of whether to defend your home or try to outrun the flames will continue to burn for generations to come.</a:t>
            </a:r>
            <a:endParaRPr lang="en-AU" sz="1500">
              <a:solidFill>
                <a:srgbClr val="000000"/>
              </a:solidFill>
              <a:latin typeface="Times New Roman - 16"/>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2" name="Picture 1" descr="fires.jpg"/>
          <p:cNvPicPr>
            <a:picLocks/>
          </p:cNvPicPr>
          <p:nvPr/>
        </p:nvPicPr>
        <p:blipFill>
          <a:blip r:embed="rId2" cstate="print"/>
          <a:stretch>
            <a:fillRect/>
          </a:stretch>
        </p:blipFill>
        <p:spPr>
          <a:xfrm>
            <a:off x="3124200" y="2209800"/>
            <a:ext cx="2438400" cy="1651000"/>
          </a:xfrm>
          <a:prstGeom prst="rect">
            <a:avLst/>
          </a:prstGeom>
          <a:solidFill>
            <a:scrgbClr r="0" g="0" b="0">
              <a:alpha val="0"/>
            </a:scrgbClr>
          </a:solidFill>
        </p:spPr>
      </p:pic>
      <p:pic>
        <p:nvPicPr>
          <p:cNvPr id="3" name="Picture 2" descr="NBKTemp(8556).png"/>
          <p:cNvPicPr>
            <a:picLocks/>
          </p:cNvPicPr>
          <p:nvPr/>
        </p:nvPicPr>
        <p:blipFill>
          <a:blip r:embed="rId3" cstate="print">
            <a:clrChange>
              <a:clrFrom>
                <a:srgbClr val="FFFF00"/>
              </a:clrFrom>
              <a:clrTo>
                <a:srgbClr val="FFFF00">
                  <a:alpha val="0"/>
                </a:srgbClr>
              </a:clrTo>
            </a:clrChange>
          </a:blip>
          <a:stretch>
            <a:fillRect/>
          </a:stretch>
        </p:blipFill>
        <p:spPr>
          <a:xfrm>
            <a:off x="1962150" y="3689350"/>
            <a:ext cx="1257300" cy="673100"/>
          </a:xfrm>
          <a:prstGeom prst="rect">
            <a:avLst/>
          </a:prstGeom>
          <a:solidFill>
            <a:scrgbClr r="0" g="0" b="0">
              <a:alpha val="0"/>
            </a:scrgbClr>
          </a:solidFill>
        </p:spPr>
      </p:pic>
      <p:grpSp>
        <p:nvGrpSpPr>
          <p:cNvPr id="6" name="Group 5"/>
          <p:cNvGrpSpPr/>
          <p:nvPr/>
        </p:nvGrpSpPr>
        <p:grpSpPr>
          <a:xfrm>
            <a:off x="1898650" y="1162050"/>
            <a:ext cx="4483100" cy="1193800"/>
            <a:chOff x="1898650" y="1162050"/>
            <a:chExt cx="4483100" cy="1193800"/>
          </a:xfrm>
        </p:grpSpPr>
        <p:pic>
          <p:nvPicPr>
            <p:cNvPr id="4" name="Picture 3" descr="NBKTemp(10380).png"/>
            <p:cNvPicPr>
              <a:picLocks/>
            </p:cNvPicPr>
            <p:nvPr/>
          </p:nvPicPr>
          <p:blipFill>
            <a:blip r:embed="rId4" cstate="print">
              <a:clrChange>
                <a:clrFrom>
                  <a:srgbClr val="FFFF00"/>
                </a:clrFrom>
                <a:clrTo>
                  <a:srgbClr val="FFFF00">
                    <a:alpha val="0"/>
                  </a:srgbClr>
                </a:clrTo>
              </a:clrChange>
            </a:blip>
            <a:stretch>
              <a:fillRect/>
            </a:stretch>
          </p:blipFill>
          <p:spPr>
            <a:xfrm>
              <a:off x="1898650" y="1441450"/>
              <a:ext cx="1320800" cy="914400"/>
            </a:xfrm>
            <a:prstGeom prst="rect">
              <a:avLst/>
            </a:prstGeom>
            <a:solidFill>
              <a:scrgbClr r="0" g="0" b="0">
                <a:alpha val="0"/>
              </a:scrgbClr>
            </a:solidFill>
          </p:spPr>
        </p:pic>
        <p:pic>
          <p:nvPicPr>
            <p:cNvPr id="5" name="Picture 4" descr="NBKTemp(32067).png"/>
            <p:cNvPicPr>
              <a:picLocks/>
            </p:cNvPicPr>
            <p:nvPr/>
          </p:nvPicPr>
          <p:blipFill>
            <a:blip r:embed="rId5" cstate="print">
              <a:clrChange>
                <a:clrFrom>
                  <a:srgbClr val="FFFF00"/>
                </a:clrFrom>
                <a:clrTo>
                  <a:srgbClr val="FFFF00">
                    <a:alpha val="0"/>
                  </a:srgbClr>
                </a:clrTo>
              </a:clrChange>
            </a:blip>
            <a:stretch>
              <a:fillRect/>
            </a:stretch>
          </p:blipFill>
          <p:spPr>
            <a:xfrm>
              <a:off x="5416550" y="1162050"/>
              <a:ext cx="965200" cy="1181100"/>
            </a:xfrm>
            <a:prstGeom prst="rect">
              <a:avLst/>
            </a:prstGeom>
            <a:solidFill>
              <a:scrgbClr r="0" g="0" b="0">
                <a:alpha val="0"/>
              </a:scrgbClr>
            </a:solidFill>
          </p:spPr>
        </p:pic>
      </p:grpSp>
      <p:pic>
        <p:nvPicPr>
          <p:cNvPr id="7" name="Picture 6" descr="NBKTemp(29128).png"/>
          <p:cNvPicPr>
            <a:picLocks/>
          </p:cNvPicPr>
          <p:nvPr/>
        </p:nvPicPr>
        <p:blipFill>
          <a:blip r:embed="rId6" cstate="print">
            <a:clrChange>
              <a:clrFrom>
                <a:srgbClr val="FFFF00"/>
              </a:clrFrom>
              <a:clrTo>
                <a:srgbClr val="FFFF00">
                  <a:alpha val="0"/>
                </a:srgbClr>
              </a:clrTo>
            </a:clrChange>
          </a:blip>
          <a:stretch>
            <a:fillRect/>
          </a:stretch>
        </p:blipFill>
        <p:spPr>
          <a:xfrm>
            <a:off x="5391150" y="3702050"/>
            <a:ext cx="1041400" cy="711200"/>
          </a:xfrm>
          <a:prstGeom prst="rect">
            <a:avLst/>
          </a:prstGeom>
          <a:solidFill>
            <a:scrgbClr r="0" g="0" b="0">
              <a:alpha val="0"/>
            </a:scrgbClr>
          </a:solidFill>
        </p:spPr>
      </p:pic>
      <p:sp>
        <p:nvSpPr>
          <p:cNvPr id="8" name="TextBox 7"/>
          <p:cNvSpPr txBox="1"/>
          <p:nvPr/>
        </p:nvSpPr>
        <p:spPr>
          <a:xfrm>
            <a:off x="1143000" y="4203700"/>
            <a:ext cx="3124200" cy="646331"/>
          </a:xfrm>
          <a:prstGeom prst="rect">
            <a:avLst/>
          </a:prstGeom>
          <a:noFill/>
        </p:spPr>
        <p:txBody>
          <a:bodyPr vert="horz" rtlCol="0">
            <a:spAutoFit/>
          </a:bodyPr>
          <a:lstStyle/>
          <a:p>
            <a:r>
              <a:rPr lang="en-AU" sz="3600" smtClean="0">
                <a:solidFill>
                  <a:srgbClr val="0000FF"/>
                </a:solidFill>
                <a:latin typeface="Arial - 36"/>
              </a:rPr>
              <a:t>Doing what?</a:t>
            </a:r>
            <a:endParaRPr lang="en-AU" sz="3600">
              <a:solidFill>
                <a:srgbClr val="0000FF"/>
              </a:solidFill>
              <a:latin typeface="Arial - 36"/>
            </a:endParaRPr>
          </a:p>
        </p:txBody>
      </p:sp>
      <p:sp>
        <p:nvSpPr>
          <p:cNvPr id="9" name="TextBox 8"/>
          <p:cNvSpPr txBox="1"/>
          <p:nvPr/>
        </p:nvSpPr>
        <p:spPr>
          <a:xfrm>
            <a:off x="6286500" y="1041400"/>
            <a:ext cx="1905000" cy="646331"/>
          </a:xfrm>
          <a:prstGeom prst="rect">
            <a:avLst/>
          </a:prstGeom>
          <a:noFill/>
        </p:spPr>
        <p:txBody>
          <a:bodyPr vert="horz" rtlCol="0">
            <a:spAutoFit/>
          </a:bodyPr>
          <a:lstStyle/>
          <a:p>
            <a:r>
              <a:rPr lang="en-AU" sz="3500" smtClean="0">
                <a:solidFill>
                  <a:srgbClr val="0000FF"/>
                </a:solidFill>
                <a:latin typeface="Arial - 36"/>
              </a:rPr>
              <a:t>What?</a:t>
            </a:r>
            <a:endParaRPr lang="en-AU" sz="3500">
              <a:solidFill>
                <a:srgbClr val="0000FF"/>
              </a:solidFill>
              <a:latin typeface="Arial - 36"/>
            </a:endParaRPr>
          </a:p>
        </p:txBody>
      </p:sp>
      <p:sp>
        <p:nvSpPr>
          <p:cNvPr id="10" name="TextBox 9"/>
          <p:cNvSpPr txBox="1"/>
          <p:nvPr/>
        </p:nvSpPr>
        <p:spPr>
          <a:xfrm>
            <a:off x="6375400" y="4229100"/>
            <a:ext cx="1701800" cy="646331"/>
          </a:xfrm>
          <a:prstGeom prst="rect">
            <a:avLst/>
          </a:prstGeom>
          <a:noFill/>
        </p:spPr>
        <p:txBody>
          <a:bodyPr vert="horz" rtlCol="0">
            <a:spAutoFit/>
          </a:bodyPr>
          <a:lstStyle/>
          <a:p>
            <a:r>
              <a:rPr lang="en-AU" sz="3500" smtClean="0">
                <a:solidFill>
                  <a:srgbClr val="0000FF"/>
                </a:solidFill>
                <a:latin typeface="Arial - 36"/>
              </a:rPr>
              <a:t>How?</a:t>
            </a:r>
            <a:endParaRPr lang="en-AU" sz="3500">
              <a:solidFill>
                <a:srgbClr val="0000FF"/>
              </a:solidFill>
              <a:latin typeface="Arial - 36"/>
            </a:endParaRPr>
          </a:p>
        </p:txBody>
      </p:sp>
      <p:sp>
        <p:nvSpPr>
          <p:cNvPr id="11" name="TextBox 10"/>
          <p:cNvSpPr txBox="1"/>
          <p:nvPr/>
        </p:nvSpPr>
        <p:spPr>
          <a:xfrm>
            <a:off x="1066800" y="965200"/>
            <a:ext cx="1778000" cy="646331"/>
          </a:xfrm>
          <a:prstGeom prst="rect">
            <a:avLst/>
          </a:prstGeom>
          <a:noFill/>
        </p:spPr>
        <p:txBody>
          <a:bodyPr vert="horz" rtlCol="0">
            <a:spAutoFit/>
          </a:bodyPr>
          <a:lstStyle/>
          <a:p>
            <a:r>
              <a:rPr lang="en-AU" sz="3500" smtClean="0">
                <a:solidFill>
                  <a:srgbClr val="0000FF"/>
                </a:solidFill>
                <a:latin typeface="Arial - 36"/>
              </a:rPr>
              <a:t>Who?</a:t>
            </a:r>
            <a:endParaRPr lang="en-AU" sz="3500">
              <a:solidFill>
                <a:srgbClr val="0000FF"/>
              </a:solidFill>
              <a:latin typeface="Arial - 36"/>
            </a:endParaRPr>
          </a:p>
        </p:txBody>
      </p:sp>
      <p:sp>
        <p:nvSpPr>
          <p:cNvPr id="12" name="TextBox 11"/>
          <p:cNvSpPr txBox="1"/>
          <p:nvPr/>
        </p:nvSpPr>
        <p:spPr>
          <a:xfrm>
            <a:off x="1524000" y="5689600"/>
            <a:ext cx="914400" cy="338554"/>
          </a:xfrm>
          <a:prstGeom prst="rect">
            <a:avLst/>
          </a:prstGeom>
          <a:noFill/>
        </p:spPr>
        <p:txBody>
          <a:bodyPr vert="horz" rtlCol="0">
            <a:spAutoFit/>
          </a:bodyPr>
          <a:lstStyle/>
          <a:p>
            <a:r>
              <a:rPr lang="en-AU" sz="1600" smtClean="0">
                <a:solidFill>
                  <a:srgbClr val="000000"/>
                </a:solidFill>
                <a:latin typeface="Times New Roman - 18"/>
              </a:rPr>
              <a:t>flames</a:t>
            </a:r>
            <a:endParaRPr lang="en-AU" sz="1600">
              <a:solidFill>
                <a:srgbClr val="000000"/>
              </a:solidFill>
              <a:latin typeface="Times New Roman - 18"/>
            </a:endParaRPr>
          </a:p>
        </p:txBody>
      </p:sp>
      <p:sp>
        <p:nvSpPr>
          <p:cNvPr id="13" name="TextBox 12"/>
          <p:cNvSpPr txBox="1"/>
          <p:nvPr/>
        </p:nvSpPr>
        <p:spPr>
          <a:xfrm>
            <a:off x="431800" y="5702300"/>
            <a:ext cx="1193800" cy="369332"/>
          </a:xfrm>
          <a:prstGeom prst="rect">
            <a:avLst/>
          </a:prstGeom>
          <a:noFill/>
        </p:spPr>
        <p:txBody>
          <a:bodyPr vert="horz" rtlCol="0">
            <a:spAutoFit/>
          </a:bodyPr>
          <a:lstStyle/>
          <a:p>
            <a:r>
              <a:rPr lang="en-AU" smtClean="0">
                <a:solidFill>
                  <a:srgbClr val="000000"/>
                </a:solidFill>
                <a:latin typeface="Times New Roman - 18"/>
              </a:rPr>
              <a:t>disasters</a:t>
            </a:r>
            <a:endParaRPr lang="en-AU">
              <a:solidFill>
                <a:srgbClr val="000000"/>
              </a:solidFill>
              <a:latin typeface="Times New Roman - 18"/>
            </a:endParaRPr>
          </a:p>
        </p:txBody>
      </p:sp>
      <p:sp>
        <p:nvSpPr>
          <p:cNvPr id="14" name="TextBox 13"/>
          <p:cNvSpPr txBox="1"/>
          <p:nvPr/>
        </p:nvSpPr>
        <p:spPr>
          <a:xfrm>
            <a:off x="2540000" y="5740400"/>
            <a:ext cx="1193800" cy="353943"/>
          </a:xfrm>
          <a:prstGeom prst="rect">
            <a:avLst/>
          </a:prstGeom>
          <a:noFill/>
        </p:spPr>
        <p:txBody>
          <a:bodyPr vert="horz" rtlCol="0">
            <a:spAutoFit/>
          </a:bodyPr>
          <a:lstStyle/>
          <a:p>
            <a:r>
              <a:rPr lang="en-AU" sz="1700" smtClean="0">
                <a:solidFill>
                  <a:srgbClr val="000000"/>
                </a:solidFill>
                <a:latin typeface="Times New Roman - 18"/>
              </a:rPr>
              <a:t>respond </a:t>
            </a:r>
            <a:endParaRPr lang="en-AU" sz="1700">
              <a:solidFill>
                <a:srgbClr val="000000"/>
              </a:solidFill>
              <a:latin typeface="Times New Roman - 18"/>
            </a:endParaRPr>
          </a:p>
        </p:txBody>
      </p:sp>
      <p:sp>
        <p:nvSpPr>
          <p:cNvPr id="15" name="TextBox 14"/>
          <p:cNvSpPr txBox="1"/>
          <p:nvPr/>
        </p:nvSpPr>
        <p:spPr>
          <a:xfrm>
            <a:off x="3708400" y="5765800"/>
            <a:ext cx="1092200" cy="353943"/>
          </a:xfrm>
          <a:prstGeom prst="rect">
            <a:avLst/>
          </a:prstGeom>
          <a:noFill/>
        </p:spPr>
        <p:txBody>
          <a:bodyPr vert="horz" rtlCol="0">
            <a:spAutoFit/>
          </a:bodyPr>
          <a:lstStyle/>
          <a:p>
            <a:r>
              <a:rPr lang="en-AU" sz="1700" smtClean="0">
                <a:solidFill>
                  <a:srgbClr val="000000"/>
                </a:solidFill>
                <a:latin typeface="Times New Roman - 18"/>
              </a:rPr>
              <a:t>victims </a:t>
            </a:r>
            <a:endParaRPr lang="en-AU" sz="1700">
              <a:solidFill>
                <a:srgbClr val="000000"/>
              </a:solidFill>
              <a:latin typeface="Times New Roman - 18"/>
            </a:endParaRPr>
          </a:p>
        </p:txBody>
      </p:sp>
      <p:sp>
        <p:nvSpPr>
          <p:cNvPr id="16" name="TextBox 15"/>
          <p:cNvSpPr txBox="1"/>
          <p:nvPr/>
        </p:nvSpPr>
        <p:spPr>
          <a:xfrm>
            <a:off x="4787900" y="5765800"/>
            <a:ext cx="1143000" cy="369332"/>
          </a:xfrm>
          <a:prstGeom prst="rect">
            <a:avLst/>
          </a:prstGeom>
          <a:noFill/>
        </p:spPr>
        <p:txBody>
          <a:bodyPr vert="horz" rtlCol="0">
            <a:spAutoFit/>
          </a:bodyPr>
          <a:lstStyle/>
          <a:p>
            <a:r>
              <a:rPr lang="en-AU" smtClean="0">
                <a:solidFill>
                  <a:srgbClr val="000000"/>
                </a:solidFill>
                <a:latin typeface="Times New Roman - 18"/>
              </a:rPr>
              <a:t>ignored </a:t>
            </a:r>
            <a:endParaRPr lang="en-AU">
              <a:solidFill>
                <a:srgbClr val="000000"/>
              </a:solidFill>
              <a:latin typeface="Times New Roman - 18"/>
            </a:endParaRPr>
          </a:p>
        </p:txBody>
      </p:sp>
      <p:sp>
        <p:nvSpPr>
          <p:cNvPr id="17" name="TextBox 16"/>
          <p:cNvSpPr txBox="1"/>
          <p:nvPr/>
        </p:nvSpPr>
        <p:spPr>
          <a:xfrm>
            <a:off x="5994400" y="5638800"/>
            <a:ext cx="762000" cy="369332"/>
          </a:xfrm>
          <a:prstGeom prst="rect">
            <a:avLst/>
          </a:prstGeom>
          <a:noFill/>
        </p:spPr>
        <p:txBody>
          <a:bodyPr vert="horz" rtlCol="0">
            <a:spAutoFit/>
          </a:bodyPr>
          <a:lstStyle/>
          <a:p>
            <a:r>
              <a:rPr lang="en-AU" smtClean="0">
                <a:solidFill>
                  <a:srgbClr val="000000"/>
                </a:solidFill>
                <a:latin typeface="Times New Roman - 18"/>
              </a:rPr>
              <a:t>flee </a:t>
            </a:r>
            <a:endParaRPr lang="en-AU">
              <a:solidFill>
                <a:srgbClr val="000000"/>
              </a:solidFill>
              <a:latin typeface="Times New Roman - 18"/>
            </a:endParaRPr>
          </a:p>
        </p:txBody>
      </p:sp>
      <p:sp>
        <p:nvSpPr>
          <p:cNvPr id="18" name="TextBox 17"/>
          <p:cNvSpPr txBox="1"/>
          <p:nvPr/>
        </p:nvSpPr>
        <p:spPr>
          <a:xfrm>
            <a:off x="6794500" y="5473700"/>
            <a:ext cx="1320800" cy="369332"/>
          </a:xfrm>
          <a:prstGeom prst="rect">
            <a:avLst/>
          </a:prstGeom>
          <a:noFill/>
        </p:spPr>
        <p:txBody>
          <a:bodyPr vert="horz" rtlCol="0">
            <a:spAutoFit/>
          </a:bodyPr>
          <a:lstStyle/>
          <a:p>
            <a:r>
              <a:rPr lang="en-AU" smtClean="0">
                <a:solidFill>
                  <a:srgbClr val="000000"/>
                </a:solidFill>
                <a:latin typeface="Times New Roman - 18"/>
              </a:rPr>
              <a:t>confirmed </a:t>
            </a:r>
            <a:endParaRPr lang="en-AU">
              <a:solidFill>
                <a:srgbClr val="000000"/>
              </a:solidFill>
              <a:latin typeface="Times New Roman - 18"/>
            </a:endParaRPr>
          </a:p>
        </p:txBody>
      </p:sp>
      <p:sp>
        <p:nvSpPr>
          <p:cNvPr id="19" name="TextBox 18"/>
          <p:cNvSpPr txBox="1"/>
          <p:nvPr/>
        </p:nvSpPr>
        <p:spPr>
          <a:xfrm>
            <a:off x="8115300" y="5715000"/>
            <a:ext cx="711200" cy="353943"/>
          </a:xfrm>
          <a:prstGeom prst="rect">
            <a:avLst/>
          </a:prstGeom>
          <a:noFill/>
        </p:spPr>
        <p:txBody>
          <a:bodyPr vert="horz" rtlCol="0">
            <a:spAutoFit/>
          </a:bodyPr>
          <a:lstStyle/>
          <a:p>
            <a:r>
              <a:rPr lang="en-AU" sz="1700" smtClean="0">
                <a:solidFill>
                  <a:srgbClr val="000000"/>
                </a:solidFill>
                <a:latin typeface="Times New Roman - 18"/>
              </a:rPr>
              <a:t>toll </a:t>
            </a:r>
            <a:endParaRPr lang="en-AU" sz="1700">
              <a:solidFill>
                <a:srgbClr val="000000"/>
              </a:solidFill>
              <a:latin typeface="Times New Roman - 18"/>
            </a:endParaRPr>
          </a:p>
        </p:txBody>
      </p:sp>
      <p:sp>
        <p:nvSpPr>
          <p:cNvPr id="20" name="TextBox 19"/>
          <p:cNvSpPr txBox="1"/>
          <p:nvPr/>
        </p:nvSpPr>
        <p:spPr>
          <a:xfrm>
            <a:off x="3962400" y="4483100"/>
            <a:ext cx="1270000" cy="369332"/>
          </a:xfrm>
          <a:prstGeom prst="rect">
            <a:avLst/>
          </a:prstGeom>
          <a:noFill/>
        </p:spPr>
        <p:txBody>
          <a:bodyPr vert="horz" rtlCol="0">
            <a:spAutoFit/>
          </a:bodyPr>
          <a:lstStyle/>
          <a:p>
            <a:r>
              <a:rPr lang="en-AU" smtClean="0">
                <a:solidFill>
                  <a:srgbClr val="000000"/>
                </a:solidFill>
                <a:latin typeface="Times New Roman - 18"/>
              </a:rPr>
              <a:t>sneak up </a:t>
            </a:r>
            <a:endParaRPr lang="en-AU">
              <a:solidFill>
                <a:srgbClr val="000000"/>
              </a:solidFill>
              <a:latin typeface="Times New Roman - 18"/>
            </a:endParaRPr>
          </a:p>
        </p:txBody>
      </p:sp>
      <p:sp>
        <p:nvSpPr>
          <p:cNvPr id="21" name="TextBox 20"/>
          <p:cNvSpPr txBox="1"/>
          <p:nvPr/>
        </p:nvSpPr>
        <p:spPr>
          <a:xfrm>
            <a:off x="6858000" y="2489200"/>
            <a:ext cx="939800" cy="353943"/>
          </a:xfrm>
          <a:prstGeom prst="rect">
            <a:avLst/>
          </a:prstGeom>
          <a:noFill/>
        </p:spPr>
        <p:txBody>
          <a:bodyPr vert="horz" rtlCol="0">
            <a:spAutoFit/>
          </a:bodyPr>
          <a:lstStyle/>
          <a:p>
            <a:r>
              <a:rPr lang="en-AU" sz="1700" smtClean="0">
                <a:solidFill>
                  <a:srgbClr val="000000"/>
                </a:solidFill>
                <a:latin typeface="Times New Roman - 18"/>
              </a:rPr>
              <a:t>hurtle </a:t>
            </a:r>
            <a:endParaRPr lang="en-AU" sz="1700">
              <a:solidFill>
                <a:srgbClr val="000000"/>
              </a:solidFill>
              <a:latin typeface="Times New Roman - 18"/>
            </a:endParaRPr>
          </a:p>
        </p:txBody>
      </p:sp>
      <p:sp>
        <p:nvSpPr>
          <p:cNvPr id="22" name="TextBox 21"/>
          <p:cNvSpPr txBox="1"/>
          <p:nvPr/>
        </p:nvSpPr>
        <p:spPr>
          <a:xfrm>
            <a:off x="7835900" y="2768600"/>
            <a:ext cx="1143000" cy="369332"/>
          </a:xfrm>
          <a:prstGeom prst="rect">
            <a:avLst/>
          </a:prstGeom>
          <a:noFill/>
        </p:spPr>
        <p:txBody>
          <a:bodyPr vert="horz" rtlCol="0">
            <a:spAutoFit/>
          </a:bodyPr>
          <a:lstStyle/>
          <a:p>
            <a:r>
              <a:rPr lang="en-AU" smtClean="0">
                <a:solidFill>
                  <a:srgbClr val="000000"/>
                </a:solidFill>
                <a:latin typeface="Times New Roman - 18"/>
              </a:rPr>
              <a:t>horizon </a:t>
            </a:r>
            <a:endParaRPr lang="en-AU">
              <a:solidFill>
                <a:srgbClr val="000000"/>
              </a:solidFill>
              <a:latin typeface="Times New Roman - 18"/>
            </a:endParaRPr>
          </a:p>
        </p:txBody>
      </p:sp>
      <p:sp>
        <p:nvSpPr>
          <p:cNvPr id="23" name="TextBox 22"/>
          <p:cNvSpPr txBox="1"/>
          <p:nvPr/>
        </p:nvSpPr>
        <p:spPr>
          <a:xfrm>
            <a:off x="2971800" y="711200"/>
            <a:ext cx="1498600" cy="353943"/>
          </a:xfrm>
          <a:prstGeom prst="rect">
            <a:avLst/>
          </a:prstGeom>
          <a:noFill/>
        </p:spPr>
        <p:txBody>
          <a:bodyPr vert="horz" rtlCol="0">
            <a:spAutoFit/>
          </a:bodyPr>
          <a:lstStyle/>
          <a:p>
            <a:r>
              <a:rPr lang="en-AU" sz="1700" smtClean="0">
                <a:solidFill>
                  <a:srgbClr val="000000"/>
                </a:solidFill>
                <a:latin typeface="Times New Roman - 18"/>
              </a:rPr>
              <a:t>blotting out </a:t>
            </a:r>
            <a:endParaRPr lang="en-AU" sz="1700">
              <a:solidFill>
                <a:srgbClr val="000000"/>
              </a:solidFill>
              <a:latin typeface="Times New Roman - 18"/>
            </a:endParaRPr>
          </a:p>
        </p:txBody>
      </p:sp>
      <p:sp>
        <p:nvSpPr>
          <p:cNvPr id="24" name="TextBox 23"/>
          <p:cNvSpPr txBox="1"/>
          <p:nvPr/>
        </p:nvSpPr>
        <p:spPr>
          <a:xfrm>
            <a:off x="6375400" y="2832100"/>
            <a:ext cx="1092200" cy="353943"/>
          </a:xfrm>
          <a:prstGeom prst="rect">
            <a:avLst/>
          </a:prstGeom>
          <a:noFill/>
        </p:spPr>
        <p:txBody>
          <a:bodyPr vert="horz" rtlCol="0">
            <a:spAutoFit/>
          </a:bodyPr>
          <a:lstStyle/>
          <a:p>
            <a:r>
              <a:rPr lang="en-AU" sz="1700" smtClean="0">
                <a:solidFill>
                  <a:srgbClr val="000000"/>
                </a:solidFill>
                <a:latin typeface="Times New Roman - 18"/>
              </a:rPr>
              <a:t>wildlife </a:t>
            </a:r>
            <a:endParaRPr lang="en-AU" sz="1700">
              <a:solidFill>
                <a:srgbClr val="000000"/>
              </a:solidFill>
              <a:latin typeface="Times New Roman - 18"/>
            </a:endParaRPr>
          </a:p>
        </p:txBody>
      </p:sp>
      <p:sp>
        <p:nvSpPr>
          <p:cNvPr id="25" name="TextBox 24"/>
          <p:cNvSpPr txBox="1"/>
          <p:nvPr/>
        </p:nvSpPr>
        <p:spPr>
          <a:xfrm>
            <a:off x="5715000" y="711200"/>
            <a:ext cx="736600" cy="353943"/>
          </a:xfrm>
          <a:prstGeom prst="rect">
            <a:avLst/>
          </a:prstGeom>
          <a:noFill/>
        </p:spPr>
        <p:txBody>
          <a:bodyPr vert="horz" rtlCol="0">
            <a:spAutoFit/>
          </a:bodyPr>
          <a:lstStyle/>
          <a:p>
            <a:r>
              <a:rPr lang="en-AU" sz="1700" smtClean="0">
                <a:solidFill>
                  <a:srgbClr val="000000"/>
                </a:solidFill>
                <a:latin typeface="Times New Roman - 18"/>
              </a:rPr>
              <a:t>roar</a:t>
            </a:r>
            <a:endParaRPr lang="en-AU" sz="1700">
              <a:solidFill>
                <a:srgbClr val="000000"/>
              </a:solidFill>
              <a:latin typeface="Times New Roman - 18"/>
            </a:endParaRPr>
          </a:p>
        </p:txBody>
      </p:sp>
      <p:sp>
        <p:nvSpPr>
          <p:cNvPr id="26" name="TextBox 25"/>
          <p:cNvSpPr txBox="1"/>
          <p:nvPr/>
        </p:nvSpPr>
        <p:spPr>
          <a:xfrm>
            <a:off x="7924800" y="3848100"/>
            <a:ext cx="990600" cy="369332"/>
          </a:xfrm>
          <a:prstGeom prst="rect">
            <a:avLst/>
          </a:prstGeom>
          <a:noFill/>
        </p:spPr>
        <p:txBody>
          <a:bodyPr vert="horz" rtlCol="0">
            <a:spAutoFit/>
          </a:bodyPr>
          <a:lstStyle/>
          <a:p>
            <a:r>
              <a:rPr lang="en-AU" smtClean="0">
                <a:solidFill>
                  <a:srgbClr val="000000"/>
                </a:solidFill>
                <a:latin typeface="Times New Roman - 18"/>
              </a:rPr>
              <a:t>howls </a:t>
            </a:r>
            <a:endParaRPr lang="en-AU">
              <a:solidFill>
                <a:srgbClr val="000000"/>
              </a:solidFill>
              <a:latin typeface="Times New Roman - 18"/>
            </a:endParaRPr>
          </a:p>
        </p:txBody>
      </p:sp>
      <p:sp>
        <p:nvSpPr>
          <p:cNvPr id="27" name="TextBox 26"/>
          <p:cNvSpPr txBox="1"/>
          <p:nvPr/>
        </p:nvSpPr>
        <p:spPr>
          <a:xfrm>
            <a:off x="241300" y="2400300"/>
            <a:ext cx="1041400" cy="369332"/>
          </a:xfrm>
          <a:prstGeom prst="rect">
            <a:avLst/>
          </a:prstGeom>
          <a:noFill/>
        </p:spPr>
        <p:txBody>
          <a:bodyPr vert="horz" rtlCol="0">
            <a:spAutoFit/>
          </a:bodyPr>
          <a:lstStyle/>
          <a:p>
            <a:r>
              <a:rPr lang="en-AU" smtClean="0">
                <a:solidFill>
                  <a:srgbClr val="000000"/>
                </a:solidFill>
                <a:latin typeface="Times New Roman - 18"/>
              </a:rPr>
              <a:t>drown </a:t>
            </a:r>
            <a:endParaRPr lang="en-AU">
              <a:solidFill>
                <a:srgbClr val="000000"/>
              </a:solidFill>
              <a:latin typeface="Times New Roman - 18"/>
            </a:endParaRPr>
          </a:p>
        </p:txBody>
      </p:sp>
      <p:sp>
        <p:nvSpPr>
          <p:cNvPr id="28" name="TextBox 27"/>
          <p:cNvSpPr txBox="1"/>
          <p:nvPr/>
        </p:nvSpPr>
        <p:spPr>
          <a:xfrm>
            <a:off x="914400" y="4673600"/>
            <a:ext cx="1143000" cy="353943"/>
          </a:xfrm>
          <a:prstGeom prst="rect">
            <a:avLst/>
          </a:prstGeom>
          <a:noFill/>
        </p:spPr>
        <p:txBody>
          <a:bodyPr vert="horz" rtlCol="0">
            <a:spAutoFit/>
          </a:bodyPr>
          <a:lstStyle/>
          <a:p>
            <a:r>
              <a:rPr lang="en-AU" sz="1700" smtClean="0">
                <a:solidFill>
                  <a:srgbClr val="000000"/>
                </a:solidFill>
                <a:latin typeface="Times New Roman - 18"/>
              </a:rPr>
              <a:t>Embers </a:t>
            </a:r>
            <a:endParaRPr lang="en-AU" sz="1700">
              <a:solidFill>
                <a:srgbClr val="000000"/>
              </a:solidFill>
              <a:latin typeface="Times New Roman - 18"/>
            </a:endParaRPr>
          </a:p>
        </p:txBody>
      </p:sp>
      <p:sp>
        <p:nvSpPr>
          <p:cNvPr id="29" name="TextBox 28"/>
          <p:cNvSpPr txBox="1"/>
          <p:nvPr/>
        </p:nvSpPr>
        <p:spPr>
          <a:xfrm>
            <a:off x="6248400" y="4711700"/>
            <a:ext cx="990600" cy="369332"/>
          </a:xfrm>
          <a:prstGeom prst="rect">
            <a:avLst/>
          </a:prstGeom>
          <a:noFill/>
        </p:spPr>
        <p:txBody>
          <a:bodyPr vert="horz" rtlCol="0">
            <a:spAutoFit/>
          </a:bodyPr>
          <a:lstStyle/>
          <a:p>
            <a:r>
              <a:rPr lang="en-AU" smtClean="0">
                <a:solidFill>
                  <a:srgbClr val="000000"/>
                </a:solidFill>
                <a:latin typeface="Times New Roman - 18"/>
              </a:rPr>
              <a:t>glows </a:t>
            </a:r>
            <a:endParaRPr lang="en-AU">
              <a:solidFill>
                <a:srgbClr val="000000"/>
              </a:solidFill>
              <a:latin typeface="Times New Roman - 18"/>
            </a:endParaRPr>
          </a:p>
        </p:txBody>
      </p:sp>
      <p:sp>
        <p:nvSpPr>
          <p:cNvPr id="30" name="TextBox 29"/>
          <p:cNvSpPr txBox="1"/>
          <p:nvPr/>
        </p:nvSpPr>
        <p:spPr>
          <a:xfrm>
            <a:off x="8051800" y="4914900"/>
            <a:ext cx="965200" cy="353943"/>
          </a:xfrm>
          <a:prstGeom prst="rect">
            <a:avLst/>
          </a:prstGeom>
          <a:noFill/>
        </p:spPr>
        <p:txBody>
          <a:bodyPr vert="horz" rtlCol="0">
            <a:spAutoFit/>
          </a:bodyPr>
          <a:lstStyle/>
          <a:p>
            <a:r>
              <a:rPr lang="en-AU" sz="1700" smtClean="0">
                <a:solidFill>
                  <a:srgbClr val="000000"/>
                </a:solidFill>
                <a:latin typeface="Times New Roman - 18"/>
              </a:rPr>
              <a:t>sucks </a:t>
            </a:r>
            <a:endParaRPr lang="en-AU" sz="1700">
              <a:solidFill>
                <a:srgbClr val="000000"/>
              </a:solidFill>
              <a:latin typeface="Times New Roman - 18"/>
            </a:endParaRPr>
          </a:p>
        </p:txBody>
      </p:sp>
      <p:sp>
        <p:nvSpPr>
          <p:cNvPr id="31" name="TextBox 30"/>
          <p:cNvSpPr txBox="1"/>
          <p:nvPr/>
        </p:nvSpPr>
        <p:spPr>
          <a:xfrm>
            <a:off x="7658100" y="711200"/>
            <a:ext cx="1244600" cy="369332"/>
          </a:xfrm>
          <a:prstGeom prst="rect">
            <a:avLst/>
          </a:prstGeom>
          <a:noFill/>
        </p:spPr>
        <p:txBody>
          <a:bodyPr vert="horz" rtlCol="0">
            <a:spAutoFit/>
          </a:bodyPr>
          <a:lstStyle/>
          <a:p>
            <a:r>
              <a:rPr lang="en-AU" smtClean="0">
                <a:solidFill>
                  <a:srgbClr val="000000"/>
                </a:solidFill>
                <a:latin typeface="Times New Roman - 18"/>
              </a:rPr>
              <a:t>moisture </a:t>
            </a:r>
            <a:endParaRPr lang="en-AU">
              <a:solidFill>
                <a:srgbClr val="000000"/>
              </a:solidFill>
              <a:latin typeface="Times New Roman - 18"/>
            </a:endParaRPr>
          </a:p>
        </p:txBody>
      </p:sp>
      <p:sp>
        <p:nvSpPr>
          <p:cNvPr id="32" name="TextBox 31"/>
          <p:cNvSpPr txBox="1"/>
          <p:nvPr/>
        </p:nvSpPr>
        <p:spPr>
          <a:xfrm>
            <a:off x="3302000" y="1155700"/>
            <a:ext cx="1168400" cy="369332"/>
          </a:xfrm>
          <a:prstGeom prst="rect">
            <a:avLst/>
          </a:prstGeom>
          <a:noFill/>
        </p:spPr>
        <p:txBody>
          <a:bodyPr vert="horz" rtlCol="0">
            <a:spAutoFit/>
          </a:bodyPr>
          <a:lstStyle/>
          <a:p>
            <a:r>
              <a:rPr lang="en-AU" smtClean="0">
                <a:solidFill>
                  <a:srgbClr val="000000"/>
                </a:solidFill>
                <a:latin typeface="Times New Roman - 18"/>
              </a:rPr>
              <a:t>missiles </a:t>
            </a:r>
            <a:endParaRPr lang="en-AU">
              <a:solidFill>
                <a:srgbClr val="000000"/>
              </a:solidFill>
              <a:latin typeface="Times New Roman - 18"/>
            </a:endParaRPr>
          </a:p>
        </p:txBody>
      </p:sp>
      <p:sp>
        <p:nvSpPr>
          <p:cNvPr id="33" name="TextBox 32"/>
          <p:cNvSpPr txBox="1"/>
          <p:nvPr/>
        </p:nvSpPr>
        <p:spPr>
          <a:xfrm>
            <a:off x="863600" y="2857500"/>
            <a:ext cx="762000" cy="353943"/>
          </a:xfrm>
          <a:prstGeom prst="rect">
            <a:avLst/>
          </a:prstGeom>
          <a:noFill/>
        </p:spPr>
        <p:txBody>
          <a:bodyPr vert="horz" rtlCol="0">
            <a:spAutoFit/>
          </a:bodyPr>
          <a:lstStyle/>
          <a:p>
            <a:r>
              <a:rPr lang="en-AU" sz="1700" smtClean="0">
                <a:solidFill>
                  <a:srgbClr val="000000"/>
                </a:solidFill>
                <a:latin typeface="Times New Roman - 18"/>
              </a:rPr>
              <a:t>peril</a:t>
            </a:r>
            <a:endParaRPr lang="en-AU" sz="1700">
              <a:solidFill>
                <a:srgbClr val="000000"/>
              </a:solidFill>
              <a:latin typeface="Times New Roman - 18"/>
            </a:endParaRPr>
          </a:p>
        </p:txBody>
      </p:sp>
      <p:sp>
        <p:nvSpPr>
          <p:cNvPr id="34" name="TextBox 33"/>
          <p:cNvSpPr txBox="1"/>
          <p:nvPr/>
        </p:nvSpPr>
        <p:spPr>
          <a:xfrm>
            <a:off x="4521200" y="1054100"/>
            <a:ext cx="1092200" cy="353943"/>
          </a:xfrm>
          <a:prstGeom prst="rect">
            <a:avLst/>
          </a:prstGeom>
          <a:noFill/>
        </p:spPr>
        <p:txBody>
          <a:bodyPr vert="horz" rtlCol="0">
            <a:spAutoFit/>
          </a:bodyPr>
          <a:lstStyle/>
          <a:p>
            <a:r>
              <a:rPr lang="en-AU" sz="1700" smtClean="0">
                <a:solidFill>
                  <a:srgbClr val="000000"/>
                </a:solidFill>
                <a:latin typeface="Times New Roman - 18"/>
              </a:rPr>
              <a:t>tossing </a:t>
            </a:r>
            <a:endParaRPr lang="en-AU" sz="1700">
              <a:solidFill>
                <a:srgbClr val="000000"/>
              </a:solidFill>
              <a:latin typeface="Times New Roman - 18"/>
            </a:endParaRPr>
          </a:p>
        </p:txBody>
      </p:sp>
      <p:sp>
        <p:nvSpPr>
          <p:cNvPr id="35" name="TextBox 34"/>
          <p:cNvSpPr txBox="1"/>
          <p:nvPr/>
        </p:nvSpPr>
        <p:spPr>
          <a:xfrm>
            <a:off x="241300" y="711200"/>
            <a:ext cx="1041400" cy="353943"/>
          </a:xfrm>
          <a:prstGeom prst="rect">
            <a:avLst/>
          </a:prstGeom>
          <a:noFill/>
        </p:spPr>
        <p:txBody>
          <a:bodyPr vert="horz" rtlCol="0">
            <a:spAutoFit/>
          </a:bodyPr>
          <a:lstStyle/>
          <a:p>
            <a:r>
              <a:rPr lang="en-AU" sz="1700" smtClean="0">
                <a:solidFill>
                  <a:srgbClr val="000000"/>
                </a:solidFill>
                <a:latin typeface="Times New Roman - 18"/>
              </a:rPr>
              <a:t>thimble</a:t>
            </a:r>
            <a:endParaRPr lang="en-AU" sz="1700">
              <a:solidFill>
                <a:srgbClr val="000000"/>
              </a:solidFill>
              <a:latin typeface="Times New Roman - 18"/>
            </a:endParaRPr>
          </a:p>
        </p:txBody>
      </p:sp>
      <p:sp>
        <p:nvSpPr>
          <p:cNvPr id="36" name="TextBox 35"/>
          <p:cNvSpPr txBox="1"/>
          <p:nvPr/>
        </p:nvSpPr>
        <p:spPr>
          <a:xfrm>
            <a:off x="7645400" y="1104900"/>
            <a:ext cx="1092200" cy="369332"/>
          </a:xfrm>
          <a:prstGeom prst="rect">
            <a:avLst/>
          </a:prstGeom>
          <a:noFill/>
        </p:spPr>
        <p:txBody>
          <a:bodyPr vert="horz" rtlCol="0">
            <a:spAutoFit/>
          </a:bodyPr>
          <a:lstStyle/>
          <a:p>
            <a:r>
              <a:rPr lang="en-AU" smtClean="0">
                <a:solidFill>
                  <a:srgbClr val="000000"/>
                </a:solidFill>
                <a:latin typeface="Times New Roman - 18"/>
              </a:rPr>
              <a:t>inferno </a:t>
            </a:r>
            <a:endParaRPr lang="en-AU">
              <a:solidFill>
                <a:srgbClr val="000000"/>
              </a:solidFill>
              <a:latin typeface="Times New Roman - 18"/>
            </a:endParaRPr>
          </a:p>
        </p:txBody>
      </p:sp>
      <p:sp>
        <p:nvSpPr>
          <p:cNvPr id="37" name="TextBox 36"/>
          <p:cNvSpPr txBox="1"/>
          <p:nvPr/>
        </p:nvSpPr>
        <p:spPr>
          <a:xfrm>
            <a:off x="241300" y="3251200"/>
            <a:ext cx="787400" cy="353943"/>
          </a:xfrm>
          <a:prstGeom prst="rect">
            <a:avLst/>
          </a:prstGeom>
          <a:noFill/>
        </p:spPr>
        <p:txBody>
          <a:bodyPr vert="horz" rtlCol="0">
            <a:spAutoFit/>
          </a:bodyPr>
          <a:lstStyle/>
          <a:p>
            <a:r>
              <a:rPr lang="en-AU" sz="1700" smtClean="0">
                <a:solidFill>
                  <a:srgbClr val="000000"/>
                </a:solidFill>
                <a:latin typeface="Times New Roman - 18"/>
              </a:rPr>
              <a:t>folk </a:t>
            </a:r>
            <a:endParaRPr lang="en-AU" sz="1700">
              <a:solidFill>
                <a:srgbClr val="000000"/>
              </a:solidFill>
              <a:latin typeface="Times New Roman - 18"/>
            </a:endParaRPr>
          </a:p>
        </p:txBody>
      </p:sp>
      <p:sp>
        <p:nvSpPr>
          <p:cNvPr id="38" name="TextBox 37"/>
          <p:cNvSpPr txBox="1"/>
          <p:nvPr/>
        </p:nvSpPr>
        <p:spPr>
          <a:xfrm>
            <a:off x="3060700" y="4851400"/>
            <a:ext cx="863600" cy="353943"/>
          </a:xfrm>
          <a:prstGeom prst="rect">
            <a:avLst/>
          </a:prstGeom>
          <a:noFill/>
        </p:spPr>
        <p:txBody>
          <a:bodyPr vert="horz" rtlCol="0">
            <a:spAutoFit/>
          </a:bodyPr>
          <a:lstStyle/>
          <a:p>
            <a:r>
              <a:rPr lang="en-AU" sz="1700" smtClean="0">
                <a:solidFill>
                  <a:srgbClr val="000000"/>
                </a:solidFill>
                <a:latin typeface="Times New Roman - 18"/>
              </a:rPr>
              <a:t>panic</a:t>
            </a:r>
            <a:endParaRPr lang="en-AU" sz="1700">
              <a:solidFill>
                <a:srgbClr val="000000"/>
              </a:solidFill>
              <a:latin typeface="Times New Roman - 18"/>
            </a:endParaRPr>
          </a:p>
        </p:txBody>
      </p:sp>
      <p:sp>
        <p:nvSpPr>
          <p:cNvPr id="39" name="TextBox 38"/>
          <p:cNvSpPr txBox="1"/>
          <p:nvPr/>
        </p:nvSpPr>
        <p:spPr>
          <a:xfrm>
            <a:off x="8128000" y="4203700"/>
            <a:ext cx="1168400" cy="369332"/>
          </a:xfrm>
          <a:prstGeom prst="rect">
            <a:avLst/>
          </a:prstGeom>
          <a:noFill/>
        </p:spPr>
        <p:txBody>
          <a:bodyPr vert="horz" rtlCol="0">
            <a:spAutoFit/>
          </a:bodyPr>
          <a:lstStyle/>
          <a:p>
            <a:r>
              <a:rPr lang="en-AU" smtClean="0">
                <a:solidFill>
                  <a:srgbClr val="000000"/>
                </a:solidFill>
                <a:latin typeface="Times New Roman - 18"/>
              </a:rPr>
              <a:t>survived</a:t>
            </a:r>
            <a:endParaRPr lang="en-AU">
              <a:solidFill>
                <a:srgbClr val="000000"/>
              </a:solidFill>
              <a:latin typeface="Times New Roman - 18"/>
            </a:endParaRPr>
          </a:p>
        </p:txBody>
      </p:sp>
      <p:sp>
        <p:nvSpPr>
          <p:cNvPr id="40" name="TextBox 39"/>
          <p:cNvSpPr txBox="1"/>
          <p:nvPr/>
        </p:nvSpPr>
        <p:spPr>
          <a:xfrm>
            <a:off x="1231900" y="3352800"/>
            <a:ext cx="1244600" cy="369332"/>
          </a:xfrm>
          <a:prstGeom prst="rect">
            <a:avLst/>
          </a:prstGeom>
          <a:noFill/>
        </p:spPr>
        <p:txBody>
          <a:bodyPr vert="horz" rtlCol="0">
            <a:spAutoFit/>
          </a:bodyPr>
          <a:lstStyle/>
          <a:p>
            <a:r>
              <a:rPr lang="en-AU" smtClean="0">
                <a:solidFill>
                  <a:srgbClr val="000000"/>
                </a:solidFill>
                <a:latin typeface="Times New Roman - 18"/>
              </a:rPr>
              <a:t>evacuate </a:t>
            </a:r>
            <a:endParaRPr lang="en-AU">
              <a:solidFill>
                <a:srgbClr val="000000"/>
              </a:solidFill>
              <a:latin typeface="Times New Roman - 18"/>
            </a:endParaRPr>
          </a:p>
        </p:txBody>
      </p:sp>
      <p:sp>
        <p:nvSpPr>
          <p:cNvPr id="41" name="TextBox 40"/>
          <p:cNvSpPr txBox="1"/>
          <p:nvPr/>
        </p:nvSpPr>
        <p:spPr>
          <a:xfrm>
            <a:off x="7950200" y="1422400"/>
            <a:ext cx="1066800" cy="353943"/>
          </a:xfrm>
          <a:prstGeom prst="rect">
            <a:avLst/>
          </a:prstGeom>
          <a:noFill/>
        </p:spPr>
        <p:txBody>
          <a:bodyPr vert="horz" rtlCol="0">
            <a:spAutoFit/>
          </a:bodyPr>
          <a:lstStyle/>
          <a:p>
            <a:r>
              <a:rPr lang="en-AU" sz="1700" smtClean="0">
                <a:solidFill>
                  <a:srgbClr val="000000"/>
                </a:solidFill>
                <a:latin typeface="Times New Roman - 18"/>
              </a:rPr>
              <a:t>intense </a:t>
            </a:r>
            <a:endParaRPr lang="en-AU" sz="1700">
              <a:solidFill>
                <a:srgbClr val="000000"/>
              </a:solidFill>
              <a:latin typeface="Times New Roman - 18"/>
            </a:endParaRPr>
          </a:p>
        </p:txBody>
      </p:sp>
      <p:sp>
        <p:nvSpPr>
          <p:cNvPr id="42" name="TextBox 41"/>
          <p:cNvSpPr txBox="1"/>
          <p:nvPr/>
        </p:nvSpPr>
        <p:spPr>
          <a:xfrm>
            <a:off x="3733800" y="1473200"/>
            <a:ext cx="1320800" cy="353943"/>
          </a:xfrm>
          <a:prstGeom prst="rect">
            <a:avLst/>
          </a:prstGeom>
          <a:noFill/>
        </p:spPr>
        <p:txBody>
          <a:bodyPr vert="horz" rtlCol="0">
            <a:spAutoFit/>
          </a:bodyPr>
          <a:lstStyle/>
          <a:p>
            <a:r>
              <a:rPr lang="en-AU" sz="1700" smtClean="0">
                <a:solidFill>
                  <a:srgbClr val="000000"/>
                </a:solidFill>
                <a:latin typeface="Times New Roman - 18"/>
              </a:rPr>
              <a:t>erratically </a:t>
            </a:r>
            <a:endParaRPr lang="en-AU" sz="1700">
              <a:solidFill>
                <a:srgbClr val="000000"/>
              </a:solidFill>
              <a:latin typeface="Times New Roman - 18"/>
            </a:endParaRPr>
          </a:p>
        </p:txBody>
      </p:sp>
      <p:sp>
        <p:nvSpPr>
          <p:cNvPr id="43" name="TextBox 42"/>
          <p:cNvSpPr txBox="1"/>
          <p:nvPr/>
        </p:nvSpPr>
        <p:spPr>
          <a:xfrm>
            <a:off x="6819900" y="1790700"/>
            <a:ext cx="1270000" cy="369332"/>
          </a:xfrm>
          <a:prstGeom prst="rect">
            <a:avLst/>
          </a:prstGeom>
          <a:noFill/>
        </p:spPr>
        <p:txBody>
          <a:bodyPr vert="horz" rtlCol="0">
            <a:spAutoFit/>
          </a:bodyPr>
          <a:lstStyle/>
          <a:p>
            <a:r>
              <a:rPr lang="en-AU" smtClean="0">
                <a:solidFill>
                  <a:srgbClr val="000000"/>
                </a:solidFill>
                <a:latin typeface="Times New Roman - 18"/>
              </a:rPr>
              <a:t>arsonists </a:t>
            </a:r>
            <a:endParaRPr lang="en-AU">
              <a:solidFill>
                <a:srgbClr val="000000"/>
              </a:solidFill>
              <a:latin typeface="Times New Roman - 18"/>
            </a:endParaRPr>
          </a:p>
        </p:txBody>
      </p:sp>
      <p:sp>
        <p:nvSpPr>
          <p:cNvPr id="44" name="TextBox 43"/>
          <p:cNvSpPr txBox="1"/>
          <p:nvPr/>
        </p:nvSpPr>
        <p:spPr>
          <a:xfrm>
            <a:off x="1333500" y="2120900"/>
            <a:ext cx="1092200" cy="353943"/>
          </a:xfrm>
          <a:prstGeom prst="rect">
            <a:avLst/>
          </a:prstGeom>
          <a:noFill/>
        </p:spPr>
        <p:txBody>
          <a:bodyPr vert="horz" rtlCol="0">
            <a:spAutoFit/>
          </a:bodyPr>
          <a:lstStyle/>
          <a:p>
            <a:r>
              <a:rPr lang="en-AU" sz="1700" smtClean="0">
                <a:solidFill>
                  <a:srgbClr val="000000"/>
                </a:solidFill>
                <a:latin typeface="Times New Roman - 18"/>
              </a:rPr>
              <a:t>grieving</a:t>
            </a:r>
            <a:endParaRPr lang="en-AU" sz="1700">
              <a:solidFill>
                <a:srgbClr val="000000"/>
              </a:solidFill>
              <a:latin typeface="Times New Roman - 18"/>
            </a:endParaRPr>
          </a:p>
        </p:txBody>
      </p:sp>
      <p:sp>
        <p:nvSpPr>
          <p:cNvPr id="45" name="TextBox 44"/>
          <p:cNvSpPr txBox="1"/>
          <p:nvPr/>
        </p:nvSpPr>
        <p:spPr>
          <a:xfrm>
            <a:off x="7277100" y="1981200"/>
            <a:ext cx="1625600" cy="369332"/>
          </a:xfrm>
          <a:prstGeom prst="rect">
            <a:avLst/>
          </a:prstGeom>
          <a:noFill/>
        </p:spPr>
        <p:txBody>
          <a:bodyPr vert="horz" rtlCol="0">
            <a:spAutoFit/>
          </a:bodyPr>
          <a:lstStyle/>
          <a:p>
            <a:r>
              <a:rPr lang="en-AU" smtClean="0">
                <a:solidFill>
                  <a:srgbClr val="000000"/>
                </a:solidFill>
                <a:latin typeface="Times New Roman - 18"/>
              </a:rPr>
              <a:t>city-dwellers </a:t>
            </a:r>
            <a:endParaRPr lang="en-AU">
              <a:solidFill>
                <a:srgbClr val="000000"/>
              </a:solidFill>
              <a:latin typeface="Times New Roman - 1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descr="Horizon.jpg"/>
          <p:cNvPicPr>
            <a:picLocks/>
          </p:cNvPicPr>
          <p:nvPr/>
        </p:nvPicPr>
        <p:blipFill>
          <a:blip r:embed="rId4" cstate="print"/>
          <a:stretch>
            <a:fillRect/>
          </a:stretch>
        </p:blipFill>
        <p:spPr>
          <a:xfrm>
            <a:off x="7467600" y="3365500"/>
            <a:ext cx="1535303" cy="1539494"/>
          </a:xfrm>
          <a:prstGeom prst="rect">
            <a:avLst/>
          </a:prstGeom>
          <a:solidFill>
            <a:scrgbClr r="0" g="0" b="0">
              <a:alpha val="0"/>
            </a:scrgbClr>
          </a:solidFill>
        </p:spPr>
      </p:pic>
      <p:pic>
        <p:nvPicPr>
          <p:cNvPr id="3" name="Picture 2" descr="thimble.jpg"/>
          <p:cNvPicPr>
            <a:picLocks/>
          </p:cNvPicPr>
          <p:nvPr/>
        </p:nvPicPr>
        <p:blipFill>
          <a:blip r:embed="rId5" cstate="print"/>
          <a:stretch>
            <a:fillRect/>
          </a:stretch>
        </p:blipFill>
        <p:spPr>
          <a:xfrm>
            <a:off x="5791200" y="2565400"/>
            <a:ext cx="1577720" cy="1573276"/>
          </a:xfrm>
          <a:prstGeom prst="rect">
            <a:avLst/>
          </a:prstGeom>
          <a:solidFill>
            <a:scrgbClr r="0" g="0" b="0">
              <a:alpha val="0"/>
            </a:scrgbClr>
          </a:solidFill>
        </p:spPr>
      </p:pic>
      <p:pic>
        <p:nvPicPr>
          <p:cNvPr id="4" name="Picture 3" descr="arsonist.jpg"/>
          <p:cNvPicPr>
            <a:picLocks/>
          </p:cNvPicPr>
          <p:nvPr/>
        </p:nvPicPr>
        <p:blipFill>
          <a:blip r:embed="rId6" cstate="print"/>
          <a:stretch>
            <a:fillRect/>
          </a:stretch>
        </p:blipFill>
        <p:spPr>
          <a:xfrm>
            <a:off x="4127500" y="3340100"/>
            <a:ext cx="1601723" cy="1549272"/>
          </a:xfrm>
          <a:prstGeom prst="rect">
            <a:avLst/>
          </a:prstGeom>
          <a:solidFill>
            <a:scrgbClr r="0" g="0" b="0">
              <a:alpha val="0"/>
            </a:scrgbClr>
          </a:solidFill>
        </p:spPr>
      </p:pic>
      <p:pic>
        <p:nvPicPr>
          <p:cNvPr id="5" name="Picture 4" descr="Ember.jpg"/>
          <p:cNvPicPr>
            <a:picLocks/>
          </p:cNvPicPr>
          <p:nvPr/>
        </p:nvPicPr>
        <p:blipFill>
          <a:blip r:embed="rId7" cstate="print"/>
          <a:stretch>
            <a:fillRect/>
          </a:stretch>
        </p:blipFill>
        <p:spPr>
          <a:xfrm>
            <a:off x="2400300" y="2514600"/>
            <a:ext cx="1626234" cy="1626234"/>
          </a:xfrm>
          <a:prstGeom prst="rect">
            <a:avLst/>
          </a:prstGeom>
          <a:solidFill>
            <a:scrgbClr r="0" g="0" b="0">
              <a:alpha val="0"/>
            </a:scrgbClr>
          </a:solidFill>
        </p:spPr>
      </p:pic>
      <p:pic>
        <p:nvPicPr>
          <p:cNvPr id="6" name="Picture 5" descr="flameclip.jpg"/>
          <p:cNvPicPr>
            <a:picLocks/>
          </p:cNvPicPr>
          <p:nvPr/>
        </p:nvPicPr>
        <p:blipFill>
          <a:blip r:embed="rId8" cstate="print"/>
          <a:stretch>
            <a:fillRect/>
          </a:stretch>
        </p:blipFill>
        <p:spPr>
          <a:xfrm>
            <a:off x="800100" y="3378200"/>
            <a:ext cx="1473835" cy="1473834"/>
          </a:xfrm>
          <a:prstGeom prst="rect">
            <a:avLst/>
          </a:prstGeom>
          <a:solidFill>
            <a:scrgbClr r="0" g="0" b="0">
              <a:alpha val="0"/>
            </a:scrgbClr>
          </a:solidFill>
        </p:spPr>
      </p:pic>
    </p:spTree>
    <p:controls>
      <p:control spid="1026" name="ShockwaveFlash1" r:id="rId2" imgW="8845560" imgH="6446880"/>
    </p:controls>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1041400" y="3098800"/>
            <a:ext cx="787400" cy="492443"/>
          </a:xfrm>
          <a:prstGeom prst="rect">
            <a:avLst/>
          </a:prstGeom>
          <a:noFill/>
        </p:spPr>
        <p:txBody>
          <a:bodyPr vert="horz" rtlCol="0">
            <a:spAutoFit/>
          </a:bodyPr>
          <a:lstStyle/>
          <a:p>
            <a:r>
              <a:rPr lang="en-AU" sz="2600" smtClean="0">
                <a:solidFill>
                  <a:srgbClr val="00008B"/>
                </a:solidFill>
                <a:latin typeface="Verdana - 26"/>
              </a:rPr>
              <a:t>of</a:t>
            </a:r>
            <a:endParaRPr lang="en-AU" sz="2600">
              <a:solidFill>
                <a:srgbClr val="00008B"/>
              </a:solidFill>
              <a:latin typeface="Verdana - 26"/>
            </a:endParaRPr>
          </a:p>
        </p:txBody>
      </p:sp>
      <p:sp>
        <p:nvSpPr>
          <p:cNvPr id="3" name="TextBox 2"/>
          <p:cNvSpPr txBox="1"/>
          <p:nvPr/>
        </p:nvSpPr>
        <p:spPr>
          <a:xfrm>
            <a:off x="2501900" y="3086100"/>
            <a:ext cx="1574800" cy="477054"/>
          </a:xfrm>
          <a:prstGeom prst="rect">
            <a:avLst/>
          </a:prstGeom>
          <a:noFill/>
        </p:spPr>
        <p:txBody>
          <a:bodyPr vert="horz" rtlCol="0">
            <a:spAutoFit/>
          </a:bodyPr>
          <a:lstStyle/>
          <a:p>
            <a:pPr algn="ctr"/>
            <a:r>
              <a:rPr lang="en-AU" sz="2500" smtClean="0">
                <a:solidFill>
                  <a:srgbClr val="00008B"/>
                </a:solidFill>
                <a:latin typeface="Verdana - 36"/>
              </a:rPr>
              <a:t>by</a:t>
            </a:r>
            <a:endParaRPr lang="en-AU" sz="2500">
              <a:solidFill>
                <a:srgbClr val="00008B"/>
              </a:solidFill>
              <a:latin typeface="Verdana - 36"/>
            </a:endParaRPr>
          </a:p>
        </p:txBody>
      </p:sp>
      <p:sp>
        <p:nvSpPr>
          <p:cNvPr id="4" name="TextBox 3"/>
          <p:cNvSpPr txBox="1"/>
          <p:nvPr/>
        </p:nvSpPr>
        <p:spPr>
          <a:xfrm>
            <a:off x="4368800" y="3136900"/>
            <a:ext cx="1143000" cy="492443"/>
          </a:xfrm>
          <a:prstGeom prst="rect">
            <a:avLst/>
          </a:prstGeom>
          <a:noFill/>
        </p:spPr>
        <p:txBody>
          <a:bodyPr vert="horz" rtlCol="0">
            <a:spAutoFit/>
          </a:bodyPr>
          <a:lstStyle/>
          <a:p>
            <a:r>
              <a:rPr lang="en-AU" sz="2600" smtClean="0">
                <a:solidFill>
                  <a:srgbClr val="00008B"/>
                </a:solidFill>
                <a:latin typeface="Verdana - 26"/>
              </a:rPr>
              <a:t>nick</a:t>
            </a:r>
            <a:endParaRPr lang="en-AU" sz="2600">
              <a:solidFill>
                <a:srgbClr val="00008B"/>
              </a:solidFill>
              <a:latin typeface="Verdana - 26"/>
            </a:endParaRPr>
          </a:p>
        </p:txBody>
      </p:sp>
      <p:sp>
        <p:nvSpPr>
          <p:cNvPr id="5" name="TextBox 4"/>
          <p:cNvSpPr txBox="1"/>
          <p:nvPr/>
        </p:nvSpPr>
        <p:spPr>
          <a:xfrm>
            <a:off x="6159500" y="3098800"/>
            <a:ext cx="787400" cy="492443"/>
          </a:xfrm>
          <a:prstGeom prst="rect">
            <a:avLst/>
          </a:prstGeom>
          <a:noFill/>
        </p:spPr>
        <p:txBody>
          <a:bodyPr vert="horz" rtlCol="0">
            <a:spAutoFit/>
          </a:bodyPr>
          <a:lstStyle/>
          <a:p>
            <a:r>
              <a:rPr lang="en-AU" sz="2600" smtClean="0">
                <a:solidFill>
                  <a:srgbClr val="00008B"/>
                </a:solidFill>
                <a:latin typeface="Verdana - 26"/>
              </a:rPr>
              <a:t>of</a:t>
            </a:r>
            <a:endParaRPr lang="en-AU" sz="2600">
              <a:solidFill>
                <a:srgbClr val="00008B"/>
              </a:solidFill>
              <a:latin typeface="Verdana - 26"/>
            </a:endParaRPr>
          </a:p>
        </p:txBody>
      </p:sp>
      <p:sp>
        <p:nvSpPr>
          <p:cNvPr id="6" name="TextBox 5"/>
          <p:cNvSpPr txBox="1"/>
          <p:nvPr/>
        </p:nvSpPr>
        <p:spPr>
          <a:xfrm>
            <a:off x="1117600" y="4749800"/>
            <a:ext cx="965200" cy="538609"/>
          </a:xfrm>
          <a:prstGeom prst="rect">
            <a:avLst/>
          </a:prstGeom>
          <a:noFill/>
        </p:spPr>
        <p:txBody>
          <a:bodyPr vert="horz" rtlCol="0">
            <a:spAutoFit/>
          </a:bodyPr>
          <a:lstStyle/>
          <a:p>
            <a:r>
              <a:rPr lang="en-AU" sz="2900" smtClean="0">
                <a:solidFill>
                  <a:srgbClr val="00008B"/>
                </a:solidFill>
                <a:latin typeface="Verdana - 36"/>
              </a:rPr>
              <a:t>an</a:t>
            </a:r>
            <a:endParaRPr lang="en-AU" sz="2900">
              <a:solidFill>
                <a:srgbClr val="00008B"/>
              </a:solidFill>
              <a:latin typeface="Verdana - 36"/>
            </a:endParaRPr>
          </a:p>
        </p:txBody>
      </p:sp>
      <p:sp>
        <p:nvSpPr>
          <p:cNvPr id="7" name="TextBox 6"/>
          <p:cNvSpPr txBox="1"/>
          <p:nvPr/>
        </p:nvSpPr>
        <p:spPr>
          <a:xfrm>
            <a:off x="2768600" y="4762500"/>
            <a:ext cx="787400" cy="492443"/>
          </a:xfrm>
          <a:prstGeom prst="rect">
            <a:avLst/>
          </a:prstGeom>
          <a:noFill/>
        </p:spPr>
        <p:txBody>
          <a:bodyPr vert="horz" rtlCol="0">
            <a:spAutoFit/>
          </a:bodyPr>
          <a:lstStyle/>
          <a:p>
            <a:r>
              <a:rPr lang="en-AU" sz="2600" smtClean="0">
                <a:solidFill>
                  <a:srgbClr val="00008B"/>
                </a:solidFill>
                <a:latin typeface="Verdana - 26"/>
              </a:rPr>
              <a:t>to</a:t>
            </a:r>
            <a:endParaRPr lang="en-AU" sz="2600">
              <a:solidFill>
                <a:srgbClr val="00008B"/>
              </a:solidFill>
              <a:latin typeface="Verdana - 26"/>
            </a:endParaRPr>
          </a:p>
        </p:txBody>
      </p:sp>
      <p:sp>
        <p:nvSpPr>
          <p:cNvPr id="8" name="TextBox 7"/>
          <p:cNvSpPr txBox="1"/>
          <p:nvPr/>
        </p:nvSpPr>
        <p:spPr>
          <a:xfrm>
            <a:off x="4660900" y="4775200"/>
            <a:ext cx="762000" cy="492443"/>
          </a:xfrm>
          <a:prstGeom prst="rect">
            <a:avLst/>
          </a:prstGeom>
          <a:noFill/>
        </p:spPr>
        <p:txBody>
          <a:bodyPr vert="horz" rtlCol="0">
            <a:spAutoFit/>
          </a:bodyPr>
          <a:lstStyle/>
          <a:p>
            <a:r>
              <a:rPr lang="en-AU" sz="2500" smtClean="0">
                <a:solidFill>
                  <a:srgbClr val="00008B"/>
                </a:solidFill>
                <a:latin typeface="Verdana - 26"/>
              </a:rPr>
              <a:t>of</a:t>
            </a:r>
            <a:endParaRPr lang="en-AU" sz="2500">
              <a:solidFill>
                <a:srgbClr val="00008B"/>
              </a:solidFill>
              <a:latin typeface="Verdana - 26"/>
            </a:endParaRPr>
          </a:p>
        </p:txBody>
      </p:sp>
      <p:sp>
        <p:nvSpPr>
          <p:cNvPr id="9" name="TextBox 8"/>
          <p:cNvSpPr txBox="1"/>
          <p:nvPr/>
        </p:nvSpPr>
        <p:spPr>
          <a:xfrm>
            <a:off x="6248400" y="4749800"/>
            <a:ext cx="863600" cy="492443"/>
          </a:xfrm>
          <a:prstGeom prst="rect">
            <a:avLst/>
          </a:prstGeom>
          <a:noFill/>
        </p:spPr>
        <p:txBody>
          <a:bodyPr vert="horz" rtlCol="0">
            <a:spAutoFit/>
          </a:bodyPr>
          <a:lstStyle/>
          <a:p>
            <a:r>
              <a:rPr lang="en-AU" sz="2500" smtClean="0">
                <a:solidFill>
                  <a:srgbClr val="00008B"/>
                </a:solidFill>
                <a:latin typeface="Verdana - 26"/>
              </a:rPr>
              <a:t>up</a:t>
            </a:r>
            <a:endParaRPr lang="en-AU" sz="2500">
              <a:solidFill>
                <a:srgbClr val="00008B"/>
              </a:solidFill>
              <a:latin typeface="Verdana - 26"/>
            </a:endParaRPr>
          </a:p>
        </p:txBody>
      </p:sp>
      <p:sp>
        <p:nvSpPr>
          <p:cNvPr id="10" name="TextBox 9"/>
          <p:cNvSpPr txBox="1"/>
          <p:nvPr/>
        </p:nvSpPr>
        <p:spPr>
          <a:xfrm>
            <a:off x="8013700" y="4762500"/>
            <a:ext cx="965200" cy="492443"/>
          </a:xfrm>
          <a:prstGeom prst="rect">
            <a:avLst/>
          </a:prstGeom>
          <a:noFill/>
        </p:spPr>
        <p:txBody>
          <a:bodyPr vert="horz" rtlCol="0">
            <a:spAutoFit/>
          </a:bodyPr>
          <a:lstStyle/>
          <a:p>
            <a:r>
              <a:rPr lang="en-AU" sz="2500" smtClean="0">
                <a:solidFill>
                  <a:srgbClr val="00008B"/>
                </a:solidFill>
                <a:latin typeface="Verdana - 26"/>
              </a:rPr>
              <a:t>out</a:t>
            </a:r>
            <a:endParaRPr lang="en-AU" sz="2500">
              <a:solidFill>
                <a:srgbClr val="00008B"/>
              </a:solidFill>
              <a:latin typeface="Verdana - 26"/>
            </a:endParaRPr>
          </a:p>
        </p:txBody>
      </p:sp>
      <p:sp>
        <p:nvSpPr>
          <p:cNvPr id="11" name="TextBox 10"/>
          <p:cNvSpPr txBox="1"/>
          <p:nvPr/>
        </p:nvSpPr>
        <p:spPr>
          <a:xfrm>
            <a:off x="1079500" y="6438900"/>
            <a:ext cx="965200" cy="492443"/>
          </a:xfrm>
          <a:prstGeom prst="rect">
            <a:avLst/>
          </a:prstGeom>
          <a:noFill/>
        </p:spPr>
        <p:txBody>
          <a:bodyPr vert="horz" rtlCol="0">
            <a:spAutoFit/>
          </a:bodyPr>
          <a:lstStyle/>
          <a:p>
            <a:r>
              <a:rPr lang="en-AU" sz="2500" smtClean="0">
                <a:solidFill>
                  <a:srgbClr val="00008B"/>
                </a:solidFill>
                <a:latin typeface="Verdana - 26"/>
              </a:rPr>
              <a:t>full</a:t>
            </a:r>
            <a:endParaRPr lang="en-AU" sz="2500">
              <a:solidFill>
                <a:srgbClr val="00008B"/>
              </a:solidFill>
              <a:latin typeface="Verdana - 26"/>
            </a:endParaRPr>
          </a:p>
        </p:txBody>
      </p:sp>
      <p:sp>
        <p:nvSpPr>
          <p:cNvPr id="12" name="TextBox 11"/>
          <p:cNvSpPr txBox="1"/>
          <p:nvPr/>
        </p:nvSpPr>
        <p:spPr>
          <a:xfrm>
            <a:off x="2857500" y="6451600"/>
            <a:ext cx="762000" cy="492443"/>
          </a:xfrm>
          <a:prstGeom prst="rect">
            <a:avLst/>
          </a:prstGeom>
          <a:noFill/>
        </p:spPr>
        <p:txBody>
          <a:bodyPr vert="horz" rtlCol="0">
            <a:spAutoFit/>
          </a:bodyPr>
          <a:lstStyle/>
          <a:p>
            <a:r>
              <a:rPr lang="en-AU" sz="2500" smtClean="0">
                <a:solidFill>
                  <a:srgbClr val="00008B"/>
                </a:solidFill>
                <a:latin typeface="Verdana - 26"/>
              </a:rPr>
              <a:t>of</a:t>
            </a:r>
            <a:endParaRPr lang="en-AU" sz="2500">
              <a:solidFill>
                <a:srgbClr val="00008B"/>
              </a:solidFill>
              <a:latin typeface="Verdana - 26"/>
            </a:endParaRPr>
          </a:p>
        </p:txBody>
      </p:sp>
      <p:sp>
        <p:nvSpPr>
          <p:cNvPr id="13" name="TextBox 12"/>
          <p:cNvSpPr txBox="1"/>
          <p:nvPr/>
        </p:nvSpPr>
        <p:spPr>
          <a:xfrm>
            <a:off x="4711700" y="6426200"/>
            <a:ext cx="635000" cy="492443"/>
          </a:xfrm>
          <a:prstGeom prst="rect">
            <a:avLst/>
          </a:prstGeom>
          <a:noFill/>
        </p:spPr>
        <p:txBody>
          <a:bodyPr vert="horz" rtlCol="0">
            <a:spAutoFit/>
          </a:bodyPr>
          <a:lstStyle/>
          <a:p>
            <a:r>
              <a:rPr lang="en-AU" sz="2500" smtClean="0">
                <a:solidFill>
                  <a:srgbClr val="00008B"/>
                </a:solidFill>
                <a:latin typeface="Verdana - 26"/>
              </a:rPr>
              <a:t>a</a:t>
            </a:r>
            <a:endParaRPr lang="en-AU" sz="2500">
              <a:solidFill>
                <a:srgbClr val="00008B"/>
              </a:solidFill>
              <a:latin typeface="Verdana - 26"/>
            </a:endParaRPr>
          </a:p>
        </p:txBody>
      </p:sp>
      <p:sp>
        <p:nvSpPr>
          <p:cNvPr id="14" name="TextBox 13"/>
          <p:cNvSpPr txBox="1"/>
          <p:nvPr/>
        </p:nvSpPr>
        <p:spPr>
          <a:xfrm>
            <a:off x="6362700" y="6337300"/>
            <a:ext cx="711200" cy="446276"/>
          </a:xfrm>
          <a:prstGeom prst="rect">
            <a:avLst/>
          </a:prstGeom>
          <a:noFill/>
        </p:spPr>
        <p:txBody>
          <a:bodyPr vert="horz" rtlCol="0">
            <a:spAutoFit/>
          </a:bodyPr>
          <a:lstStyle/>
          <a:p>
            <a:r>
              <a:rPr lang="en-AU" sz="2300" smtClean="0">
                <a:solidFill>
                  <a:srgbClr val="00008B"/>
                </a:solidFill>
                <a:latin typeface="Verdana - 36"/>
              </a:rPr>
              <a:t>of</a:t>
            </a:r>
            <a:endParaRPr lang="en-AU" sz="2300">
              <a:solidFill>
                <a:srgbClr val="00008B"/>
              </a:solidFill>
              <a:latin typeface="Verdana - 36"/>
            </a:endParaRPr>
          </a:p>
        </p:txBody>
      </p:sp>
      <p:sp>
        <p:nvSpPr>
          <p:cNvPr id="15" name="TextBox 14"/>
          <p:cNvSpPr txBox="1"/>
          <p:nvPr/>
        </p:nvSpPr>
        <p:spPr>
          <a:xfrm>
            <a:off x="8051800" y="6273800"/>
            <a:ext cx="965200" cy="492443"/>
          </a:xfrm>
          <a:prstGeom prst="rect">
            <a:avLst/>
          </a:prstGeom>
          <a:noFill/>
        </p:spPr>
        <p:txBody>
          <a:bodyPr vert="horz" rtlCol="0">
            <a:spAutoFit/>
          </a:bodyPr>
          <a:lstStyle/>
          <a:p>
            <a:r>
              <a:rPr lang="en-AU" sz="2500" smtClean="0">
                <a:solidFill>
                  <a:srgbClr val="00008B"/>
                </a:solidFill>
                <a:latin typeface="Verdana - 26"/>
              </a:rPr>
              <a:t>the</a:t>
            </a:r>
            <a:endParaRPr lang="en-AU" sz="2500">
              <a:solidFill>
                <a:srgbClr val="00008B"/>
              </a:solidFill>
              <a:latin typeface="Verdana - 26"/>
            </a:endParaRPr>
          </a:p>
        </p:txBody>
      </p:sp>
      <p:sp>
        <p:nvSpPr>
          <p:cNvPr id="16" name="TextBox 15"/>
          <p:cNvSpPr txBox="1"/>
          <p:nvPr/>
        </p:nvSpPr>
        <p:spPr>
          <a:xfrm>
            <a:off x="1460500" y="152400"/>
            <a:ext cx="7213600" cy="769441"/>
          </a:xfrm>
          <a:prstGeom prst="rect">
            <a:avLst/>
          </a:prstGeom>
          <a:noFill/>
        </p:spPr>
        <p:txBody>
          <a:bodyPr vert="horz" rtlCol="0">
            <a:spAutoFit/>
          </a:bodyPr>
          <a:lstStyle/>
          <a:p>
            <a:pPr algn="ctr"/>
            <a:r>
              <a:rPr lang="en-AU" sz="2200" smtClean="0">
                <a:solidFill>
                  <a:srgbClr val="00008B"/>
                </a:solidFill>
                <a:latin typeface="Verdana - 26"/>
              </a:rPr>
              <a:t>What word is missing?</a:t>
            </a:r>
          </a:p>
          <a:p>
            <a:pPr algn="ctr"/>
            <a:r>
              <a:rPr lang="en-AU" sz="2200" smtClean="0">
                <a:solidFill>
                  <a:srgbClr val="00008B"/>
                </a:solidFill>
                <a:latin typeface="Verdana - 26"/>
              </a:rPr>
              <a:t>Click on each tile to reveal the answer.</a:t>
            </a:r>
            <a:endParaRPr lang="en-AU" sz="2200">
              <a:solidFill>
                <a:srgbClr val="00008B"/>
              </a:solidFill>
              <a:latin typeface="Verdana - 26"/>
            </a:endParaRPr>
          </a:p>
        </p:txBody>
      </p:sp>
      <p:sp>
        <p:nvSpPr>
          <p:cNvPr id="17" name="TextBox 16"/>
          <p:cNvSpPr txBox="1"/>
          <p:nvPr/>
        </p:nvSpPr>
        <p:spPr>
          <a:xfrm>
            <a:off x="7912100" y="3086100"/>
            <a:ext cx="990600" cy="492443"/>
          </a:xfrm>
          <a:prstGeom prst="rect">
            <a:avLst/>
          </a:prstGeom>
          <a:noFill/>
        </p:spPr>
        <p:txBody>
          <a:bodyPr vert="horz" rtlCol="0">
            <a:spAutoFit/>
          </a:bodyPr>
          <a:lstStyle/>
          <a:p>
            <a:r>
              <a:rPr lang="en-AU" sz="2600" smtClean="0">
                <a:solidFill>
                  <a:srgbClr val="00008B"/>
                </a:solidFill>
                <a:latin typeface="Verdana - 26"/>
              </a:rPr>
              <a:t>the</a:t>
            </a:r>
            <a:endParaRPr lang="en-AU" sz="2600">
              <a:solidFill>
                <a:srgbClr val="00008B"/>
              </a:solidFill>
              <a:latin typeface="Verdana - 26"/>
            </a:endParaRPr>
          </a:p>
        </p:txBody>
      </p:sp>
    </p:spTree>
    <p:controls>
      <p:control spid="2050" name="ShockwaveFlash1" r:id="rId2" imgW="9161640" imgH="6680160"/>
    </p:controls>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8F0"/>
        </a:solidFill>
        <a:effectLst/>
      </p:bgPr>
    </p:bg>
    <p:spTree>
      <p:nvGrpSpPr>
        <p:cNvPr id="1" name=""/>
        <p:cNvGrpSpPr/>
        <p:nvPr/>
      </p:nvGrpSpPr>
      <p:grpSpPr>
        <a:xfrm>
          <a:off x="0" y="0"/>
          <a:ext cx="0" cy="0"/>
          <a:chOff x="0" y="0"/>
          <a:chExt cx="0" cy="0"/>
        </a:xfrm>
      </p:grpSpPr>
    </p:spTree>
    <p:controls>
      <p:control spid="3074" name="ShockwaveFlash1" r:id="rId2" imgW="9925200" imgH="7062840"/>
    </p:controls>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descr="Fires09.jpg"/>
          <p:cNvPicPr>
            <a:picLocks/>
          </p:cNvPicPr>
          <p:nvPr/>
        </p:nvPicPr>
        <p:blipFill>
          <a:blip r:embed="rId2" cstate="print"/>
          <a:stretch>
            <a:fillRect/>
          </a:stretch>
        </p:blipFill>
        <p:spPr>
          <a:xfrm>
            <a:off x="-50800" y="25400"/>
            <a:ext cx="10160000" cy="6773291"/>
          </a:xfrm>
          <a:prstGeom prst="rect">
            <a:avLst/>
          </a:prstGeom>
          <a:solidFill>
            <a:scrgbClr r="0" g="0" b="0">
              <a:alpha val="0"/>
            </a:scrgbClr>
          </a:solidFill>
        </p:spPr>
      </p:pic>
      <p:sp>
        <p:nvSpPr>
          <p:cNvPr id="3" name="TextBox 2"/>
          <p:cNvSpPr txBox="1"/>
          <p:nvPr/>
        </p:nvSpPr>
        <p:spPr>
          <a:xfrm>
            <a:off x="520700" y="558800"/>
            <a:ext cx="1244600" cy="353943"/>
          </a:xfrm>
          <a:prstGeom prst="rect">
            <a:avLst/>
          </a:prstGeom>
          <a:noFill/>
        </p:spPr>
        <p:txBody>
          <a:bodyPr vert="horz" rtlCol="0">
            <a:spAutoFit/>
          </a:bodyPr>
          <a:lstStyle/>
          <a:p>
            <a:r>
              <a:rPr lang="en-AU" sz="1700" b="1" smtClean="0">
                <a:solidFill>
                  <a:srgbClr val="FFD700"/>
                </a:solidFill>
                <a:latin typeface="Times New Roman - 18"/>
              </a:rPr>
              <a:t>Bushfires</a:t>
            </a:r>
            <a:endParaRPr lang="en-AU" sz="1700" b="1">
              <a:solidFill>
                <a:srgbClr val="FFD700"/>
              </a:solidFill>
              <a:latin typeface="Times New Roman - 18"/>
            </a:endParaRPr>
          </a:p>
        </p:txBody>
      </p:sp>
      <p:sp>
        <p:nvSpPr>
          <p:cNvPr id="4" name="TextBox 3"/>
          <p:cNvSpPr txBox="1"/>
          <p:nvPr/>
        </p:nvSpPr>
        <p:spPr>
          <a:xfrm>
            <a:off x="6565900" y="3467100"/>
            <a:ext cx="2438400" cy="646331"/>
          </a:xfrm>
          <a:prstGeom prst="rect">
            <a:avLst/>
          </a:prstGeom>
          <a:noFill/>
        </p:spPr>
        <p:txBody>
          <a:bodyPr vert="horz" rtlCol="0">
            <a:spAutoFit/>
          </a:bodyPr>
          <a:lstStyle/>
          <a:p>
            <a:r>
              <a:rPr lang="en-AU" b="1" smtClean="0">
                <a:solidFill>
                  <a:srgbClr val="FF0000"/>
                </a:solidFill>
                <a:latin typeface="Times New Roman - 18"/>
              </a:rPr>
              <a:t>don’t sneak up on you</a:t>
            </a:r>
            <a:endParaRPr lang="en-AU" b="1">
              <a:solidFill>
                <a:srgbClr val="FF0000"/>
              </a:solidFill>
              <a:latin typeface="Times New Roman - 18"/>
            </a:endParaRPr>
          </a:p>
        </p:txBody>
      </p:sp>
      <p:sp>
        <p:nvSpPr>
          <p:cNvPr id="5" name="TextBox 4"/>
          <p:cNvSpPr txBox="1"/>
          <p:nvPr/>
        </p:nvSpPr>
        <p:spPr>
          <a:xfrm>
            <a:off x="330200" y="1028700"/>
            <a:ext cx="3073400" cy="615553"/>
          </a:xfrm>
          <a:prstGeom prst="rect">
            <a:avLst/>
          </a:prstGeom>
          <a:noFill/>
        </p:spPr>
        <p:txBody>
          <a:bodyPr vert="horz" rtlCol="0">
            <a:spAutoFit/>
          </a:bodyPr>
          <a:lstStyle/>
          <a:p>
            <a:r>
              <a:rPr lang="en-AU" sz="1700" b="1" smtClean="0">
                <a:solidFill>
                  <a:srgbClr val="FFD700"/>
                </a:solidFill>
                <a:latin typeface="Times New Roman - 18"/>
              </a:rPr>
              <a:t>They hurtle over the horizon </a:t>
            </a:r>
            <a:endParaRPr lang="en-AU" sz="1700" b="1">
              <a:solidFill>
                <a:srgbClr val="FFD700"/>
              </a:solidFill>
              <a:latin typeface="Times New Roman - 18"/>
            </a:endParaRPr>
          </a:p>
        </p:txBody>
      </p:sp>
      <p:sp>
        <p:nvSpPr>
          <p:cNvPr id="6" name="TextBox 5"/>
          <p:cNvSpPr txBox="1"/>
          <p:nvPr/>
        </p:nvSpPr>
        <p:spPr>
          <a:xfrm>
            <a:off x="6540500" y="431800"/>
            <a:ext cx="2921000" cy="646331"/>
          </a:xfrm>
          <a:prstGeom prst="rect">
            <a:avLst/>
          </a:prstGeom>
          <a:noFill/>
        </p:spPr>
        <p:txBody>
          <a:bodyPr vert="horz" rtlCol="0">
            <a:spAutoFit/>
          </a:bodyPr>
          <a:lstStyle/>
          <a:p>
            <a:r>
              <a:rPr lang="en-AU" b="1" smtClean="0">
                <a:solidFill>
                  <a:srgbClr val="FF0000"/>
                </a:solidFill>
                <a:latin typeface="Times New Roman - 18"/>
              </a:rPr>
              <a:t>like express trains from hell</a:t>
            </a:r>
            <a:endParaRPr lang="en-AU" b="1">
              <a:solidFill>
                <a:srgbClr val="FF0000"/>
              </a:solidFill>
              <a:latin typeface="Times New Roman - 18"/>
            </a:endParaRPr>
          </a:p>
        </p:txBody>
      </p:sp>
      <p:sp>
        <p:nvSpPr>
          <p:cNvPr id="7" name="TextBox 6"/>
          <p:cNvSpPr txBox="1"/>
          <p:nvPr/>
        </p:nvSpPr>
        <p:spPr>
          <a:xfrm>
            <a:off x="368300" y="1511300"/>
            <a:ext cx="1549400" cy="353943"/>
          </a:xfrm>
          <a:prstGeom prst="rect">
            <a:avLst/>
          </a:prstGeom>
          <a:noFill/>
        </p:spPr>
        <p:txBody>
          <a:bodyPr vert="horz" rtlCol="0">
            <a:spAutoFit/>
          </a:bodyPr>
          <a:lstStyle/>
          <a:p>
            <a:r>
              <a:rPr lang="en-AU" sz="1700" b="1" smtClean="0">
                <a:solidFill>
                  <a:srgbClr val="FFD700"/>
                </a:solidFill>
                <a:latin typeface="Times New Roman - 18"/>
              </a:rPr>
              <a:t>throwing up </a:t>
            </a:r>
            <a:endParaRPr lang="en-AU" sz="1700" b="1">
              <a:solidFill>
                <a:srgbClr val="FFD700"/>
              </a:solidFill>
              <a:latin typeface="Times New Roman - 18"/>
            </a:endParaRPr>
          </a:p>
        </p:txBody>
      </p:sp>
      <p:sp>
        <p:nvSpPr>
          <p:cNvPr id="8" name="TextBox 7"/>
          <p:cNvSpPr txBox="1"/>
          <p:nvPr/>
        </p:nvSpPr>
        <p:spPr>
          <a:xfrm>
            <a:off x="6845300" y="4000500"/>
            <a:ext cx="2260600" cy="646331"/>
          </a:xfrm>
          <a:prstGeom prst="rect">
            <a:avLst/>
          </a:prstGeom>
          <a:noFill/>
        </p:spPr>
        <p:txBody>
          <a:bodyPr vert="horz" rtlCol="0">
            <a:spAutoFit/>
          </a:bodyPr>
          <a:lstStyle/>
          <a:p>
            <a:r>
              <a:rPr lang="en-AU" b="1" smtClean="0">
                <a:solidFill>
                  <a:srgbClr val="FF0000"/>
                </a:solidFill>
                <a:latin typeface="Times New Roman - 18"/>
              </a:rPr>
              <a:t>mountains of smoke</a:t>
            </a:r>
            <a:endParaRPr lang="en-AU" b="1">
              <a:solidFill>
                <a:srgbClr val="FF0000"/>
              </a:solidFill>
              <a:latin typeface="Times New Roman - 18"/>
            </a:endParaRPr>
          </a:p>
        </p:txBody>
      </p:sp>
      <p:sp>
        <p:nvSpPr>
          <p:cNvPr id="9" name="TextBox 8"/>
          <p:cNvSpPr txBox="1"/>
          <p:nvPr/>
        </p:nvSpPr>
        <p:spPr>
          <a:xfrm>
            <a:off x="444500" y="2641600"/>
            <a:ext cx="1498600" cy="353943"/>
          </a:xfrm>
          <a:prstGeom prst="rect">
            <a:avLst/>
          </a:prstGeom>
          <a:noFill/>
        </p:spPr>
        <p:txBody>
          <a:bodyPr vert="horz" rtlCol="0">
            <a:spAutoFit/>
          </a:bodyPr>
          <a:lstStyle/>
          <a:p>
            <a:r>
              <a:rPr lang="en-AU" sz="1700" b="1" smtClean="0">
                <a:solidFill>
                  <a:srgbClr val="FFD700"/>
                </a:solidFill>
                <a:latin typeface="Times New Roman - 18"/>
              </a:rPr>
              <a:t>blotting out </a:t>
            </a:r>
            <a:endParaRPr lang="en-AU" sz="1700" b="1">
              <a:solidFill>
                <a:srgbClr val="FFD700"/>
              </a:solidFill>
              <a:latin typeface="Times New Roman - 18"/>
            </a:endParaRPr>
          </a:p>
        </p:txBody>
      </p:sp>
      <p:sp>
        <p:nvSpPr>
          <p:cNvPr id="10" name="TextBox 9"/>
          <p:cNvSpPr txBox="1"/>
          <p:nvPr/>
        </p:nvSpPr>
        <p:spPr>
          <a:xfrm>
            <a:off x="8686800" y="1968500"/>
            <a:ext cx="1092200" cy="353943"/>
          </a:xfrm>
          <a:prstGeom prst="rect">
            <a:avLst/>
          </a:prstGeom>
          <a:noFill/>
        </p:spPr>
        <p:txBody>
          <a:bodyPr vert="horz" rtlCol="0">
            <a:spAutoFit/>
          </a:bodyPr>
          <a:lstStyle/>
          <a:p>
            <a:r>
              <a:rPr lang="en-AU" sz="1700" b="1" smtClean="0">
                <a:solidFill>
                  <a:srgbClr val="FF0000"/>
                </a:solidFill>
                <a:latin typeface="Times New Roman - 18"/>
              </a:rPr>
              <a:t>the sun </a:t>
            </a:r>
            <a:endParaRPr lang="en-AU" sz="1700" b="1">
              <a:solidFill>
                <a:srgbClr val="FF0000"/>
              </a:solidFill>
              <a:latin typeface="Times New Roman - 18"/>
            </a:endParaRPr>
          </a:p>
        </p:txBody>
      </p:sp>
      <p:sp>
        <p:nvSpPr>
          <p:cNvPr id="11" name="TextBox 10"/>
          <p:cNvSpPr txBox="1"/>
          <p:nvPr/>
        </p:nvSpPr>
        <p:spPr>
          <a:xfrm>
            <a:off x="495300" y="3124200"/>
            <a:ext cx="1066800" cy="353943"/>
          </a:xfrm>
          <a:prstGeom prst="rect">
            <a:avLst/>
          </a:prstGeom>
          <a:noFill/>
        </p:spPr>
        <p:txBody>
          <a:bodyPr vert="horz" rtlCol="0">
            <a:spAutoFit/>
          </a:bodyPr>
          <a:lstStyle/>
          <a:p>
            <a:r>
              <a:rPr lang="en-AU" sz="1700" b="1" smtClean="0">
                <a:solidFill>
                  <a:srgbClr val="FFD700"/>
                </a:solidFill>
                <a:latin typeface="Times New Roman - 18"/>
              </a:rPr>
              <a:t>driving </a:t>
            </a:r>
            <a:endParaRPr lang="en-AU" sz="1700" b="1">
              <a:solidFill>
                <a:srgbClr val="FFD700"/>
              </a:solidFill>
              <a:latin typeface="Times New Roman - 18"/>
            </a:endParaRPr>
          </a:p>
        </p:txBody>
      </p:sp>
      <p:sp>
        <p:nvSpPr>
          <p:cNvPr id="12" name="TextBox 11"/>
          <p:cNvSpPr txBox="1"/>
          <p:nvPr/>
        </p:nvSpPr>
        <p:spPr>
          <a:xfrm>
            <a:off x="5829300" y="4749800"/>
            <a:ext cx="3352800" cy="646331"/>
          </a:xfrm>
          <a:prstGeom prst="rect">
            <a:avLst/>
          </a:prstGeom>
          <a:noFill/>
        </p:spPr>
        <p:txBody>
          <a:bodyPr vert="horz" rtlCol="0">
            <a:spAutoFit/>
          </a:bodyPr>
          <a:lstStyle/>
          <a:p>
            <a:r>
              <a:rPr lang="en-AU" b="1" smtClean="0">
                <a:solidFill>
                  <a:srgbClr val="FF0000"/>
                </a:solidFill>
                <a:latin typeface="Times New Roman - 18"/>
              </a:rPr>
              <a:t>waves of wildlife ahead of them</a:t>
            </a:r>
            <a:endParaRPr lang="en-AU" b="1">
              <a:solidFill>
                <a:srgbClr val="FF0000"/>
              </a:solidFill>
              <a:latin typeface="Times New Roman - 18"/>
            </a:endParaRPr>
          </a:p>
        </p:txBody>
      </p:sp>
      <p:sp>
        <p:nvSpPr>
          <p:cNvPr id="13" name="TextBox 12"/>
          <p:cNvSpPr txBox="1"/>
          <p:nvPr/>
        </p:nvSpPr>
        <p:spPr>
          <a:xfrm>
            <a:off x="482600" y="3759200"/>
            <a:ext cx="1143000" cy="369332"/>
          </a:xfrm>
          <a:prstGeom prst="rect">
            <a:avLst/>
          </a:prstGeom>
          <a:noFill/>
        </p:spPr>
        <p:txBody>
          <a:bodyPr vert="horz" rtlCol="0">
            <a:spAutoFit/>
          </a:bodyPr>
          <a:lstStyle/>
          <a:p>
            <a:r>
              <a:rPr lang="en-AU" b="1" smtClean="0">
                <a:solidFill>
                  <a:srgbClr val="FFD700"/>
                </a:solidFill>
                <a:latin typeface="Times New Roman - 18"/>
              </a:rPr>
              <a:t>Embers</a:t>
            </a:r>
            <a:endParaRPr lang="en-AU" b="1">
              <a:solidFill>
                <a:srgbClr val="FFD700"/>
              </a:solidFill>
              <a:latin typeface="Times New Roman - 18"/>
            </a:endParaRPr>
          </a:p>
        </p:txBody>
      </p:sp>
      <p:sp>
        <p:nvSpPr>
          <p:cNvPr id="14" name="TextBox 13"/>
          <p:cNvSpPr txBox="1"/>
          <p:nvPr/>
        </p:nvSpPr>
        <p:spPr>
          <a:xfrm>
            <a:off x="7810500" y="2425700"/>
            <a:ext cx="2438400" cy="646331"/>
          </a:xfrm>
          <a:prstGeom prst="rect">
            <a:avLst/>
          </a:prstGeom>
          <a:noFill/>
        </p:spPr>
        <p:txBody>
          <a:bodyPr vert="horz" rtlCol="0">
            <a:spAutoFit/>
          </a:bodyPr>
          <a:lstStyle/>
          <a:p>
            <a:r>
              <a:rPr lang="en-AU" b="1" smtClean="0">
                <a:solidFill>
                  <a:srgbClr val="FF0000"/>
                </a:solidFill>
                <a:latin typeface="Times New Roman - 18"/>
              </a:rPr>
              <a:t>rain down from the sky</a:t>
            </a:r>
            <a:endParaRPr lang="en-AU" b="1">
              <a:solidFill>
                <a:srgbClr val="FF0000"/>
              </a:solidFill>
              <a:latin typeface="Times New Roman - 18"/>
            </a:endParaRPr>
          </a:p>
        </p:txBody>
      </p:sp>
      <p:sp>
        <p:nvSpPr>
          <p:cNvPr id="15" name="TextBox 14"/>
          <p:cNvSpPr txBox="1"/>
          <p:nvPr/>
        </p:nvSpPr>
        <p:spPr>
          <a:xfrm>
            <a:off x="342900" y="4229100"/>
            <a:ext cx="1041400" cy="353943"/>
          </a:xfrm>
          <a:prstGeom prst="rect">
            <a:avLst/>
          </a:prstGeom>
          <a:noFill/>
        </p:spPr>
        <p:txBody>
          <a:bodyPr vert="horz" rtlCol="0">
            <a:spAutoFit/>
          </a:bodyPr>
          <a:lstStyle/>
          <a:p>
            <a:r>
              <a:rPr lang="en-AU" sz="1700" b="1" smtClean="0">
                <a:solidFill>
                  <a:srgbClr val="FFD700"/>
                </a:solidFill>
                <a:latin typeface="Times New Roman - 18"/>
              </a:rPr>
              <a:t>embers</a:t>
            </a:r>
            <a:endParaRPr lang="en-AU" sz="1700" b="1">
              <a:solidFill>
                <a:srgbClr val="FFD700"/>
              </a:solidFill>
              <a:latin typeface="Times New Roman - 18"/>
            </a:endParaRPr>
          </a:p>
        </p:txBody>
      </p:sp>
      <p:sp>
        <p:nvSpPr>
          <p:cNvPr id="16" name="TextBox 15"/>
          <p:cNvSpPr txBox="1"/>
          <p:nvPr/>
        </p:nvSpPr>
        <p:spPr>
          <a:xfrm>
            <a:off x="6845300" y="5676900"/>
            <a:ext cx="1854200" cy="353943"/>
          </a:xfrm>
          <a:prstGeom prst="rect">
            <a:avLst/>
          </a:prstGeom>
          <a:noFill/>
        </p:spPr>
        <p:txBody>
          <a:bodyPr vert="horz" rtlCol="0">
            <a:spAutoFit/>
          </a:bodyPr>
          <a:lstStyle/>
          <a:p>
            <a:r>
              <a:rPr lang="en-AU" sz="1700" b="1" smtClean="0">
                <a:solidFill>
                  <a:srgbClr val="FF0000"/>
                </a:solidFill>
                <a:latin typeface="Times New Roman - 18"/>
              </a:rPr>
              <a:t>fell like missiles </a:t>
            </a:r>
            <a:endParaRPr lang="en-AU" sz="1700" b="1">
              <a:solidFill>
                <a:srgbClr val="FF0000"/>
              </a:solidFill>
              <a:latin typeface="Times New Roman - 18"/>
            </a:endParaRPr>
          </a:p>
        </p:txBody>
      </p:sp>
      <p:sp>
        <p:nvSpPr>
          <p:cNvPr id="17" name="TextBox 16"/>
          <p:cNvSpPr txBox="1"/>
          <p:nvPr/>
        </p:nvSpPr>
        <p:spPr>
          <a:xfrm>
            <a:off x="241300" y="5016500"/>
            <a:ext cx="1803400" cy="353943"/>
          </a:xfrm>
          <a:prstGeom prst="rect">
            <a:avLst/>
          </a:prstGeom>
          <a:noFill/>
        </p:spPr>
        <p:txBody>
          <a:bodyPr vert="horz" rtlCol="0">
            <a:spAutoFit/>
          </a:bodyPr>
          <a:lstStyle/>
          <a:p>
            <a:r>
              <a:rPr lang="en-AU" sz="1700" b="1" smtClean="0">
                <a:solidFill>
                  <a:srgbClr val="FFD700"/>
                </a:solidFill>
                <a:latin typeface="Times New Roman - 18"/>
              </a:rPr>
              <a:t>the old woman </a:t>
            </a:r>
            <a:endParaRPr lang="en-AU" sz="1700" b="1">
              <a:solidFill>
                <a:srgbClr val="FFD700"/>
              </a:solidFill>
              <a:latin typeface="Times New Roman - 18"/>
            </a:endParaRPr>
          </a:p>
        </p:txBody>
      </p:sp>
      <p:sp>
        <p:nvSpPr>
          <p:cNvPr id="18" name="TextBox 17"/>
          <p:cNvSpPr txBox="1"/>
          <p:nvPr/>
        </p:nvSpPr>
        <p:spPr>
          <a:xfrm>
            <a:off x="3975100" y="901700"/>
            <a:ext cx="6324600" cy="646331"/>
          </a:xfrm>
          <a:prstGeom prst="rect">
            <a:avLst/>
          </a:prstGeom>
          <a:noFill/>
        </p:spPr>
        <p:txBody>
          <a:bodyPr vert="horz" rtlCol="0">
            <a:spAutoFit/>
          </a:bodyPr>
          <a:lstStyle/>
          <a:p>
            <a:r>
              <a:rPr lang="en-AU" b="1" smtClean="0">
                <a:solidFill>
                  <a:srgbClr val="FF0000"/>
                </a:solidFill>
                <a:latin typeface="Times New Roman - 18"/>
              </a:rPr>
              <a:t>had been tossing thimble-fulls of water at the feet of an inferno </a:t>
            </a:r>
            <a:endParaRPr lang="en-AU" b="1">
              <a:solidFill>
                <a:srgbClr val="FF0000"/>
              </a:solidFill>
              <a:latin typeface="Times New Roman - 18"/>
            </a:endParaRPr>
          </a:p>
        </p:txBody>
      </p:sp>
      <p:sp>
        <p:nvSpPr>
          <p:cNvPr id="19" name="TextBox 18"/>
          <p:cNvSpPr txBox="1"/>
          <p:nvPr/>
        </p:nvSpPr>
        <p:spPr>
          <a:xfrm>
            <a:off x="673100" y="5829300"/>
            <a:ext cx="1066800" cy="353943"/>
          </a:xfrm>
          <a:prstGeom prst="rect">
            <a:avLst/>
          </a:prstGeom>
          <a:noFill/>
        </p:spPr>
        <p:txBody>
          <a:bodyPr vert="horz" rtlCol="0">
            <a:spAutoFit/>
          </a:bodyPr>
          <a:lstStyle/>
          <a:p>
            <a:r>
              <a:rPr lang="en-AU" sz="1700" b="1" smtClean="0">
                <a:solidFill>
                  <a:srgbClr val="FFD700"/>
                </a:solidFill>
                <a:latin typeface="Times New Roman - 18"/>
              </a:rPr>
              <a:t>the sea </a:t>
            </a:r>
            <a:endParaRPr lang="en-AU" sz="1700" b="1">
              <a:solidFill>
                <a:srgbClr val="FFD700"/>
              </a:solidFill>
              <a:latin typeface="Times New Roman - 18"/>
            </a:endParaRPr>
          </a:p>
        </p:txBody>
      </p:sp>
      <p:sp>
        <p:nvSpPr>
          <p:cNvPr id="20" name="TextBox 19"/>
          <p:cNvSpPr txBox="1"/>
          <p:nvPr/>
        </p:nvSpPr>
        <p:spPr>
          <a:xfrm>
            <a:off x="8013700" y="2971800"/>
            <a:ext cx="1676400" cy="646331"/>
          </a:xfrm>
          <a:prstGeom prst="rect">
            <a:avLst/>
          </a:prstGeom>
          <a:noFill/>
        </p:spPr>
        <p:txBody>
          <a:bodyPr vert="horz" rtlCol="0">
            <a:spAutoFit/>
          </a:bodyPr>
          <a:lstStyle/>
          <a:p>
            <a:r>
              <a:rPr lang="en-AU" b="1" smtClean="0">
                <a:solidFill>
                  <a:srgbClr val="FF0000"/>
                </a:solidFill>
                <a:latin typeface="Times New Roman - 18"/>
              </a:rPr>
              <a:t>of destruction</a:t>
            </a:r>
            <a:endParaRPr lang="en-AU" b="1">
              <a:solidFill>
                <a:srgbClr val="FF0000"/>
              </a:solidFill>
              <a:latin typeface="Times New Roman - 18"/>
            </a:endParaRPr>
          </a:p>
        </p:txBody>
      </p:sp>
      <p:sp>
        <p:nvSpPr>
          <p:cNvPr id="21" name="TextBox 20"/>
          <p:cNvSpPr txBox="1"/>
          <p:nvPr/>
        </p:nvSpPr>
        <p:spPr>
          <a:xfrm>
            <a:off x="711200" y="2108200"/>
            <a:ext cx="762000" cy="353943"/>
          </a:xfrm>
          <a:prstGeom prst="rect">
            <a:avLst/>
          </a:prstGeom>
          <a:noFill/>
        </p:spPr>
        <p:txBody>
          <a:bodyPr vert="horz" rtlCol="0">
            <a:spAutoFit/>
          </a:bodyPr>
          <a:lstStyle/>
          <a:p>
            <a:r>
              <a:rPr lang="en-AU" sz="1700" b="1" smtClean="0">
                <a:solidFill>
                  <a:srgbClr val="FFD700"/>
                </a:solidFill>
                <a:latin typeface="Times New Roman - 18"/>
              </a:rPr>
              <a:t>fires</a:t>
            </a:r>
            <a:endParaRPr lang="en-AU" sz="1700" b="1">
              <a:solidFill>
                <a:srgbClr val="FFD700"/>
              </a:solidFill>
              <a:latin typeface="Times New Roman - 18"/>
            </a:endParaRPr>
          </a:p>
        </p:txBody>
      </p:sp>
      <p:sp>
        <p:nvSpPr>
          <p:cNvPr id="22" name="TextBox 21"/>
          <p:cNvSpPr txBox="1"/>
          <p:nvPr/>
        </p:nvSpPr>
        <p:spPr>
          <a:xfrm>
            <a:off x="5994400" y="1460500"/>
            <a:ext cx="3835400" cy="615553"/>
          </a:xfrm>
          <a:prstGeom prst="rect">
            <a:avLst/>
          </a:prstGeom>
          <a:noFill/>
        </p:spPr>
        <p:txBody>
          <a:bodyPr vert="horz" rtlCol="0">
            <a:spAutoFit/>
          </a:bodyPr>
          <a:lstStyle/>
          <a:p>
            <a:r>
              <a:rPr lang="en-AU" sz="1700" b="1" smtClean="0">
                <a:solidFill>
                  <a:srgbClr val="FF0000"/>
                </a:solidFill>
                <a:latin typeface="Times New Roman - 18"/>
              </a:rPr>
              <a:t>race erratically across the landscape </a:t>
            </a:r>
            <a:endParaRPr lang="en-AU" sz="1700" b="1">
              <a:solidFill>
                <a:srgbClr val="FF0000"/>
              </a:solidFill>
              <a:latin typeface="Times New Roman - 1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1085</Words>
  <Application>Microsoft Office PowerPoint</Application>
  <PresentationFormat>Custom</PresentationFormat>
  <Paragraphs>104</Paragraphs>
  <Slides>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Arial</vt:lpstr>
      <vt:lpstr>Times New Roman - 16</vt:lpstr>
      <vt:lpstr>Times New Roman - 24</vt:lpstr>
      <vt:lpstr>Arial - 36</vt:lpstr>
      <vt:lpstr>Times New Roman - 18</vt:lpstr>
      <vt:lpstr>Verdana - 26</vt:lpstr>
      <vt:lpstr>Verdana - 36</vt:lpstr>
      <vt:lpstr>Calibri</vt:lpstr>
      <vt:lpstr>Office Theme</vt:lpstr>
      <vt:lpstr>Slide 1</vt:lpstr>
      <vt:lpstr>Slide 2</vt:lpstr>
      <vt:lpstr>Slide 3</vt:lpstr>
      <vt:lpstr>Slide 4</vt:lpstr>
      <vt:lpstr>Slide 5</vt:lpstr>
      <vt:lpstr>Slide 6</vt:lpstr>
      <vt:lpstr>Slide 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Anna Koorey</dc:creator>
  <cp:lastModifiedBy>Anna Koorey</cp:lastModifiedBy>
  <cp:revision>1</cp:revision>
  <dcterms:created xsi:type="dcterms:W3CDTF">2009-12-14T10:12:04Z</dcterms:created>
  <dcterms:modified xsi:type="dcterms:W3CDTF">2009-12-14T10:12:13Z</dcterms:modified>
</cp:coreProperties>
</file>